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40"/>
  </p:notesMasterIdLst>
  <p:sldIdLst>
    <p:sldId id="1300" r:id="rId5"/>
    <p:sldId id="1085" r:id="rId6"/>
    <p:sldId id="1249" r:id="rId7"/>
    <p:sldId id="1431" r:id="rId8"/>
    <p:sldId id="1492" r:id="rId9"/>
    <p:sldId id="1454" r:id="rId10"/>
    <p:sldId id="1491" r:id="rId11"/>
    <p:sldId id="1456" r:id="rId12"/>
    <p:sldId id="1457" r:id="rId13"/>
    <p:sldId id="1458" r:id="rId14"/>
    <p:sldId id="1479" r:id="rId15"/>
    <p:sldId id="1449" r:id="rId16"/>
    <p:sldId id="1450" r:id="rId17"/>
    <p:sldId id="1489" r:id="rId18"/>
    <p:sldId id="1480" r:id="rId19"/>
    <p:sldId id="1481" r:id="rId20"/>
    <p:sldId id="1482" r:id="rId21"/>
    <p:sldId id="1483" r:id="rId22"/>
    <p:sldId id="1484" r:id="rId23"/>
    <p:sldId id="1485" r:id="rId24"/>
    <p:sldId id="1486" r:id="rId25"/>
    <p:sldId id="1487" r:id="rId26"/>
    <p:sldId id="1488" r:id="rId27"/>
    <p:sldId id="1301" r:id="rId28"/>
    <p:sldId id="1493" r:id="rId29"/>
    <p:sldId id="1295" r:id="rId30"/>
    <p:sldId id="1494" r:id="rId31"/>
    <p:sldId id="1296" r:id="rId32"/>
    <p:sldId id="1297" r:id="rId33"/>
    <p:sldId id="1298" r:id="rId34"/>
    <p:sldId id="1434" r:id="rId35"/>
    <p:sldId id="1435" r:id="rId36"/>
    <p:sldId id="1436" r:id="rId37"/>
    <p:sldId id="1437" r:id="rId38"/>
    <p:sldId id="1250"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8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72C0"/>
    <a:srgbClr val="D6D6F8"/>
    <a:srgbClr val="9C9CEE"/>
    <a:srgbClr val="7DC7FF"/>
    <a:srgbClr val="65D0DB"/>
    <a:srgbClr val="484F9E"/>
    <a:srgbClr val="EDEEFF"/>
    <a:srgbClr val="F9FFEB"/>
    <a:srgbClr val="EDFFC5"/>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7D06A7-18D8-D18C-E7E9-F77316117D2B}" v="1" dt="2025-02-11T11:55:11.7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792"/>
        <p:guide pos="192"/>
        <p:guide orient="horz" pos="10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Dwivedi" userId="S::adwivedi@edunetfoundation.org::ca7f7ffd-75cd-4227-bed2-1c43691ec64b" providerId="AD" clId="Web-{D200174D-6E5A-073C-087F-19744F45B949}"/>
    <pc:docChg chg="addSld">
      <pc:chgData name="Akshay Dwivedi" userId="S::adwivedi@edunetfoundation.org::ca7f7ffd-75cd-4227-bed2-1c43691ec64b" providerId="AD" clId="Web-{D200174D-6E5A-073C-087F-19744F45B949}" dt="2024-12-13T08:44:52.781" v="0"/>
      <pc:docMkLst>
        <pc:docMk/>
      </pc:docMkLst>
      <pc:sldChg chg="new">
        <pc:chgData name="Akshay Dwivedi" userId="S::adwivedi@edunetfoundation.org::ca7f7ffd-75cd-4227-bed2-1c43691ec64b" providerId="AD" clId="Web-{D200174D-6E5A-073C-087F-19744F45B949}" dt="2024-12-13T08:44:52.781" v="0"/>
        <pc:sldMkLst>
          <pc:docMk/>
          <pc:sldMk cId="2703457946" sldId="1494"/>
        </pc:sldMkLst>
      </pc:sldChg>
    </pc:docChg>
  </pc:docChgLst>
  <pc:docChgLst>
    <pc:chgData name="Akshay Dwivedi" userId="S::adwivedi@edunetfoundation.org::ca7f7ffd-75cd-4227-bed2-1c43691ec64b" providerId="AD" clId="Web-{2F7D06A7-18D8-D18C-E7E9-F77316117D2B}"/>
    <pc:docChg chg="modSld">
      <pc:chgData name="Akshay Dwivedi" userId="S::adwivedi@edunetfoundation.org::ca7f7ffd-75cd-4227-bed2-1c43691ec64b" providerId="AD" clId="Web-{2F7D06A7-18D8-D18C-E7E9-F77316117D2B}" dt="2025-02-11T11:55:11.710" v="0"/>
      <pc:docMkLst>
        <pc:docMk/>
      </pc:docMkLst>
      <pc:sldChg chg="delSp">
        <pc:chgData name="Akshay Dwivedi" userId="S::adwivedi@edunetfoundation.org::ca7f7ffd-75cd-4227-bed2-1c43691ec64b" providerId="AD" clId="Web-{2F7D06A7-18D8-D18C-E7E9-F77316117D2B}" dt="2025-02-11T11:55:11.710" v="0"/>
        <pc:sldMkLst>
          <pc:docMk/>
          <pc:sldMk cId="2000950779" sldId="1300"/>
        </pc:sldMkLst>
        <pc:grpChg chg="del">
          <ac:chgData name="Akshay Dwivedi" userId="S::adwivedi@edunetfoundation.org::ca7f7ffd-75cd-4227-bed2-1c43691ec64b" providerId="AD" clId="Web-{2F7D06A7-18D8-D18C-E7E9-F77316117D2B}" dt="2025-02-11T11:55:11.710" v="0"/>
          <ac:grpSpMkLst>
            <pc:docMk/>
            <pc:sldMk cId="2000950779" sldId="1300"/>
            <ac:grpSpMk id="4" creationId="{A8D97332-B949-6172-80A0-C0B4B4FB67E8}"/>
          </ac:grpSpMkLst>
        </pc:grpChg>
        <pc:picChg chg="topLvl">
          <ac:chgData name="Akshay Dwivedi" userId="S::adwivedi@edunetfoundation.org::ca7f7ffd-75cd-4227-bed2-1c43691ec64b" providerId="AD" clId="Web-{2F7D06A7-18D8-D18C-E7E9-F77316117D2B}" dt="2025-02-11T11:55:11.710" v="0"/>
          <ac:picMkLst>
            <pc:docMk/>
            <pc:sldMk cId="2000950779" sldId="1300"/>
            <ac:picMk id="19" creationId="{2A27540A-9E08-71C9-C49B-6AA04DE6EB1C}"/>
          </ac:picMkLst>
        </pc:picChg>
        <pc:picChg chg="del topLvl">
          <ac:chgData name="Akshay Dwivedi" userId="S::adwivedi@edunetfoundation.org::ca7f7ffd-75cd-4227-bed2-1c43691ec64b" providerId="AD" clId="Web-{2F7D06A7-18D8-D18C-E7E9-F77316117D2B}" dt="2025-02-11T11:55:11.710" v="0"/>
          <ac:picMkLst>
            <pc:docMk/>
            <pc:sldMk cId="2000950779" sldId="1300"/>
            <ac:picMk id="21" creationId="{EEE6DDB2-51A4-6779-CC14-E1171B3CDF6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6A0504-8A28-4AA4-98AA-2AA8318D885D}" type="doc">
      <dgm:prSet loTypeId="urn:microsoft.com/office/officeart/2005/8/layout/pList2" loCatId="picture" qsTypeId="urn:microsoft.com/office/officeart/2005/8/quickstyle/simple1" qsCatId="simple" csTypeId="urn:microsoft.com/office/officeart/2005/8/colors/accent1_2" csCatId="accent1" phldr="1"/>
      <dgm:spPr/>
      <dgm:t>
        <a:bodyPr/>
        <a:lstStyle/>
        <a:p>
          <a:endParaRPr lang="en-IN"/>
        </a:p>
      </dgm:t>
    </dgm:pt>
    <dgm:pt modelId="{14CB98A9-55A7-4B59-9E69-C2EF7EC9891D}">
      <dgm:prSet phldrT="[Text]" custT="1"/>
      <dgm:spPr>
        <a:solidFill>
          <a:schemeClr val="accent3">
            <a:lumMod val="40000"/>
            <a:lumOff val="60000"/>
          </a:schemeClr>
        </a:solidFill>
        <a:ln>
          <a:solidFill>
            <a:srgbClr val="7272C0"/>
          </a:solidFill>
        </a:ln>
      </dgm:spPr>
      <dgm:t>
        <a:bodyPr/>
        <a:lstStyle/>
        <a:p>
          <a:pPr marL="0" lvl="0" indent="0" algn="ctr" defTabSz="800100">
            <a:lnSpc>
              <a:spcPct val="90000"/>
            </a:lnSpc>
            <a:spcBef>
              <a:spcPct val="0"/>
            </a:spcBef>
            <a:spcAft>
              <a:spcPct val="35000"/>
            </a:spcAft>
            <a:buFont typeface="Arial" panose="020B0604020202020204" pitchFamily="34" charset="0"/>
            <a:buNone/>
          </a:pPr>
          <a:r>
            <a:rPr lang="en-US" sz="1600" b="1" kern="1200">
              <a:solidFill>
                <a:srgbClr val="000000"/>
              </a:solidFill>
              <a:latin typeface="Arial"/>
              <a:ea typeface="+mn-ea"/>
              <a:cs typeface="+mn-cs"/>
            </a:rPr>
            <a:t>RGB (Red-Green-Blue)</a:t>
          </a:r>
          <a:endParaRPr lang="en-IN" sz="1600" b="1" kern="1200">
            <a:solidFill>
              <a:srgbClr val="000000"/>
            </a:solidFill>
            <a:latin typeface="Arial"/>
            <a:ea typeface="+mn-ea"/>
            <a:cs typeface="+mn-cs"/>
          </a:endParaRPr>
        </a:p>
      </dgm:t>
    </dgm:pt>
    <dgm:pt modelId="{9D357B4F-3412-4D32-A21D-B07A1889357E}" type="parTrans" cxnId="{F52D414A-F073-4066-B01D-07FDCB12CCC1}">
      <dgm:prSet/>
      <dgm:spPr/>
      <dgm:t>
        <a:bodyPr/>
        <a:lstStyle/>
        <a:p>
          <a:endParaRPr lang="en-IN"/>
        </a:p>
      </dgm:t>
    </dgm:pt>
    <dgm:pt modelId="{1600E003-316F-4575-9A9D-51F6F27D3C87}" type="sibTrans" cxnId="{F52D414A-F073-4066-B01D-07FDCB12CCC1}">
      <dgm:prSet/>
      <dgm:spPr/>
      <dgm:t>
        <a:bodyPr/>
        <a:lstStyle/>
        <a:p>
          <a:endParaRPr lang="en-IN"/>
        </a:p>
      </dgm:t>
    </dgm:pt>
    <dgm:pt modelId="{CA1A2915-A5CD-4456-B0C5-C12800A92298}">
      <dgm:prSet phldrT="[Text]" custT="1"/>
      <dgm:spPr>
        <a:solidFill>
          <a:schemeClr val="accent3">
            <a:lumMod val="40000"/>
            <a:lumOff val="60000"/>
          </a:schemeClr>
        </a:solidFill>
        <a:ln>
          <a:solidFill>
            <a:srgbClr val="7272C0"/>
          </a:solidFill>
        </a:ln>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a:solidFill>
                <a:srgbClr val="000000"/>
              </a:solidFill>
              <a:latin typeface="Arial"/>
              <a:ea typeface="+mn-ea"/>
              <a:cs typeface="+mn-cs"/>
            </a:rPr>
            <a:t>CMY(K) (Cyan-Magenta-Yellow-Key/Black)</a:t>
          </a:r>
          <a:endParaRPr lang="en-IN" sz="1600" b="1" kern="1200">
            <a:solidFill>
              <a:srgbClr val="000000"/>
            </a:solidFill>
            <a:latin typeface="Arial"/>
            <a:ea typeface="+mn-ea"/>
            <a:cs typeface="+mn-cs"/>
          </a:endParaRPr>
        </a:p>
      </dgm:t>
    </dgm:pt>
    <dgm:pt modelId="{F65209E4-B445-4FE6-A9E7-8FA90F0C98C2}" type="parTrans" cxnId="{E8225074-D0D1-4AC2-85D8-FDEF0C1D1180}">
      <dgm:prSet/>
      <dgm:spPr/>
      <dgm:t>
        <a:bodyPr/>
        <a:lstStyle/>
        <a:p>
          <a:endParaRPr lang="en-IN"/>
        </a:p>
      </dgm:t>
    </dgm:pt>
    <dgm:pt modelId="{EE7F7506-2ACA-47D8-A454-02DCD49A74A4}" type="sibTrans" cxnId="{E8225074-D0D1-4AC2-85D8-FDEF0C1D1180}">
      <dgm:prSet/>
      <dgm:spPr/>
      <dgm:t>
        <a:bodyPr/>
        <a:lstStyle/>
        <a:p>
          <a:endParaRPr lang="en-IN"/>
        </a:p>
      </dgm:t>
    </dgm:pt>
    <dgm:pt modelId="{6ACF2F14-CE6D-4D3E-B4CF-204D7B4B1308}">
      <dgm:prSet phldrT="[Text]" custT="1"/>
      <dgm:spPr>
        <a:solidFill>
          <a:schemeClr val="accent3">
            <a:lumMod val="40000"/>
            <a:lumOff val="60000"/>
          </a:schemeClr>
        </a:solidFill>
        <a:ln>
          <a:solidFill>
            <a:srgbClr val="7272C0"/>
          </a:solidFill>
        </a:ln>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a:solidFill>
                <a:srgbClr val="000000"/>
              </a:solidFill>
              <a:latin typeface="Arial"/>
              <a:ea typeface="+mn-ea"/>
              <a:cs typeface="+mn-cs"/>
            </a:rPr>
            <a:t>LAB Lightness-A-B</a:t>
          </a:r>
          <a:endParaRPr lang="en-IN" sz="1600" b="1" kern="1200">
            <a:solidFill>
              <a:srgbClr val="000000"/>
            </a:solidFill>
            <a:latin typeface="Arial"/>
            <a:ea typeface="+mn-ea"/>
            <a:cs typeface="+mn-cs"/>
          </a:endParaRPr>
        </a:p>
      </dgm:t>
    </dgm:pt>
    <dgm:pt modelId="{6C30199E-1060-4E7E-BEE0-66D25FF9C34D}" type="parTrans" cxnId="{2235BD0B-06CF-42E9-B583-00AECF9BA268}">
      <dgm:prSet/>
      <dgm:spPr/>
      <dgm:t>
        <a:bodyPr/>
        <a:lstStyle/>
        <a:p>
          <a:endParaRPr lang="en-IN"/>
        </a:p>
      </dgm:t>
    </dgm:pt>
    <dgm:pt modelId="{919B1789-4930-44F0-8752-C50BA5012451}" type="sibTrans" cxnId="{2235BD0B-06CF-42E9-B583-00AECF9BA268}">
      <dgm:prSet/>
      <dgm:spPr/>
      <dgm:t>
        <a:bodyPr/>
        <a:lstStyle/>
        <a:p>
          <a:endParaRPr lang="en-IN"/>
        </a:p>
      </dgm:t>
    </dgm:pt>
    <dgm:pt modelId="{790BA26A-1DEE-42AB-9607-DA1929F69363}">
      <dgm:prSet custT="1"/>
      <dgm:spPr>
        <a:solidFill>
          <a:schemeClr val="accent3">
            <a:lumMod val="40000"/>
            <a:lumOff val="60000"/>
          </a:schemeClr>
        </a:solidFill>
        <a:ln>
          <a:solidFill>
            <a:srgbClr val="7272C0"/>
          </a:solidFill>
        </a:ln>
      </dgm:spPr>
      <dgm:t>
        <a:bodyPr/>
        <a:lstStyle/>
        <a:p>
          <a:pPr>
            <a:buFont typeface="Arial" panose="020B0604020202020204" pitchFamily="34" charset="0"/>
            <a:buChar char="•"/>
          </a:pPr>
          <a:r>
            <a:rPr lang="en-US" sz="1600" b="1">
              <a:solidFill>
                <a:schemeClr val="tx1"/>
              </a:solidFill>
            </a:rPr>
            <a:t>HSV (Hue-Saturation-Value)</a:t>
          </a:r>
          <a:endParaRPr lang="en-IN" sz="1600" b="1">
            <a:solidFill>
              <a:schemeClr val="tx1"/>
            </a:solidFill>
          </a:endParaRPr>
        </a:p>
      </dgm:t>
    </dgm:pt>
    <dgm:pt modelId="{A3F8F1FE-F6FA-40EE-9E57-58D45C04FF81}" type="parTrans" cxnId="{B69DF8ED-DBBA-4255-8A88-AFD88245B565}">
      <dgm:prSet/>
      <dgm:spPr/>
      <dgm:t>
        <a:bodyPr/>
        <a:lstStyle/>
        <a:p>
          <a:endParaRPr lang="en-IN"/>
        </a:p>
      </dgm:t>
    </dgm:pt>
    <dgm:pt modelId="{12B1C002-DEB8-4870-A0E7-B4C30CDB3495}" type="sibTrans" cxnId="{B69DF8ED-DBBA-4255-8A88-AFD88245B565}">
      <dgm:prSet/>
      <dgm:spPr/>
      <dgm:t>
        <a:bodyPr/>
        <a:lstStyle/>
        <a:p>
          <a:endParaRPr lang="en-IN"/>
        </a:p>
      </dgm:t>
    </dgm:pt>
    <dgm:pt modelId="{9DF6CB20-96F8-4EB3-BDC1-BD17D089E263}" type="pres">
      <dgm:prSet presAssocID="{2E6A0504-8A28-4AA4-98AA-2AA8318D885D}" presName="Name0" presStyleCnt="0">
        <dgm:presLayoutVars>
          <dgm:dir/>
          <dgm:resizeHandles val="exact"/>
        </dgm:presLayoutVars>
      </dgm:prSet>
      <dgm:spPr/>
    </dgm:pt>
    <dgm:pt modelId="{25F4BF3B-8B28-4BDA-9D8B-32AFE8C8AB71}" type="pres">
      <dgm:prSet presAssocID="{2E6A0504-8A28-4AA4-98AA-2AA8318D885D}" presName="bkgdShp" presStyleLbl="alignAccFollowNode1" presStyleIdx="0" presStyleCnt="1" custScaleY="156371" custLinFactNeighborX="-1871" custLinFactNeighborY="70540"/>
      <dgm:spPr>
        <a:solidFill>
          <a:srgbClr val="D6D6F8">
            <a:alpha val="90000"/>
          </a:srgbClr>
        </a:solidFill>
        <a:ln>
          <a:solidFill>
            <a:srgbClr val="7272C0">
              <a:alpha val="90000"/>
            </a:srgbClr>
          </a:solidFill>
        </a:ln>
      </dgm:spPr>
    </dgm:pt>
    <dgm:pt modelId="{C194FCC3-793F-46CE-BAFC-E6C23597A036}" type="pres">
      <dgm:prSet presAssocID="{2E6A0504-8A28-4AA4-98AA-2AA8318D885D}" presName="linComp" presStyleCnt="0"/>
      <dgm:spPr/>
    </dgm:pt>
    <dgm:pt modelId="{8524150E-58CE-4D91-BA0C-9964BF1508E5}" type="pres">
      <dgm:prSet presAssocID="{14CB98A9-55A7-4B59-9E69-C2EF7EC9891D}" presName="compNode" presStyleCnt="0"/>
      <dgm:spPr/>
    </dgm:pt>
    <dgm:pt modelId="{AA7DBA78-BD1E-47EE-AC5B-8A851CF59A74}" type="pres">
      <dgm:prSet presAssocID="{14CB98A9-55A7-4B59-9E69-C2EF7EC9891D}" presName="node" presStyleLbl="node1" presStyleIdx="0" presStyleCnt="4" custScaleY="29257" custLinFactNeighborX="2330" custLinFactNeighborY="-1194">
        <dgm:presLayoutVars>
          <dgm:bulletEnabled val="1"/>
        </dgm:presLayoutVars>
      </dgm:prSet>
      <dgm:spPr/>
    </dgm:pt>
    <dgm:pt modelId="{D1E70AEF-F2AC-4446-930A-976951CC9433}" type="pres">
      <dgm:prSet presAssocID="{14CB98A9-55A7-4B59-9E69-C2EF7EC9891D}" presName="invisiNode" presStyleLbl="node1" presStyleIdx="0" presStyleCnt="4"/>
      <dgm:spPr/>
    </dgm:pt>
    <dgm:pt modelId="{18877682-A53C-438C-BC11-38BD6E41C543}" type="pres">
      <dgm:prSet presAssocID="{14CB98A9-55A7-4B59-9E69-C2EF7EC9891D}" presName="imagNode" presStyleLbl="fgImgPlace1" presStyleIdx="0" presStyleCnt="4" custScaleY="111956" custLinFactNeighborX="-391" custLinFactNeighborY="44620"/>
      <dgm:spPr>
        <a:blipFill rotWithShape="1">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C3DD60C8-8252-4BC2-8DA2-A80E69B74B70}" type="pres">
      <dgm:prSet presAssocID="{1600E003-316F-4575-9A9D-51F6F27D3C87}" presName="sibTrans" presStyleLbl="sibTrans2D1" presStyleIdx="0" presStyleCnt="0"/>
      <dgm:spPr/>
    </dgm:pt>
    <dgm:pt modelId="{3C40E04B-C0F3-45DA-87DA-6DECBAA1B222}" type="pres">
      <dgm:prSet presAssocID="{CA1A2915-A5CD-4456-B0C5-C12800A92298}" presName="compNode" presStyleCnt="0"/>
      <dgm:spPr/>
    </dgm:pt>
    <dgm:pt modelId="{5DD1BF26-4534-479A-81F1-B4C6B2039449}" type="pres">
      <dgm:prSet presAssocID="{CA1A2915-A5CD-4456-B0C5-C12800A92298}" presName="node" presStyleLbl="node1" presStyleIdx="1" presStyleCnt="4" custScaleX="117985" custScaleY="30356">
        <dgm:presLayoutVars>
          <dgm:bulletEnabled val="1"/>
        </dgm:presLayoutVars>
      </dgm:prSet>
      <dgm:spPr/>
    </dgm:pt>
    <dgm:pt modelId="{99D9D100-7000-4B5E-A63D-ECF7EA0BB5BD}" type="pres">
      <dgm:prSet presAssocID="{CA1A2915-A5CD-4456-B0C5-C12800A92298}" presName="invisiNode" presStyleLbl="node1" presStyleIdx="1" presStyleCnt="4"/>
      <dgm:spPr/>
    </dgm:pt>
    <dgm:pt modelId="{536E7CDE-8EFE-4B00-AE03-FB7780757CBF}" type="pres">
      <dgm:prSet presAssocID="{CA1A2915-A5CD-4456-B0C5-C12800A92298}" presName="imagNode" presStyleLbl="fgImgPlace1" presStyleIdx="1" presStyleCnt="4" custScaleY="111286" custLinFactNeighborY="44838"/>
      <dgm:spPr>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dgm:spPr>
    </dgm:pt>
    <dgm:pt modelId="{2C7A3784-92D9-4784-9C13-125B7615553E}" type="pres">
      <dgm:prSet presAssocID="{EE7F7506-2ACA-47D8-A454-02DCD49A74A4}" presName="sibTrans" presStyleLbl="sibTrans2D1" presStyleIdx="0" presStyleCnt="0"/>
      <dgm:spPr/>
    </dgm:pt>
    <dgm:pt modelId="{603FBE61-48A8-4BAD-A709-27CA0D7BE72E}" type="pres">
      <dgm:prSet presAssocID="{6ACF2F14-CE6D-4D3E-B4CF-204D7B4B1308}" presName="compNode" presStyleCnt="0"/>
      <dgm:spPr/>
    </dgm:pt>
    <dgm:pt modelId="{058DFA68-A4FE-424D-AF29-22A20E16CAE8}" type="pres">
      <dgm:prSet presAssocID="{6ACF2F14-CE6D-4D3E-B4CF-204D7B4B1308}" presName="node" presStyleLbl="node1" presStyleIdx="2" presStyleCnt="4" custScaleX="115540" custScaleY="30863" custLinFactNeighborY="-1442">
        <dgm:presLayoutVars>
          <dgm:bulletEnabled val="1"/>
        </dgm:presLayoutVars>
      </dgm:prSet>
      <dgm:spPr/>
    </dgm:pt>
    <dgm:pt modelId="{A4B32B0A-770A-4664-9CFD-4AC6CD9D6247}" type="pres">
      <dgm:prSet presAssocID="{6ACF2F14-CE6D-4D3E-B4CF-204D7B4B1308}" presName="invisiNode" presStyleLbl="node1" presStyleIdx="2" presStyleCnt="4"/>
      <dgm:spPr/>
    </dgm:pt>
    <dgm:pt modelId="{7A0E321C-7DDD-4923-A562-F94A41963329}" type="pres">
      <dgm:prSet presAssocID="{6ACF2F14-CE6D-4D3E-B4CF-204D7B4B1308}" presName="imagNode" presStyleLbl="fgImgPlace1" presStyleIdx="2" presStyleCnt="4" custScaleY="107078" custLinFactNeighborX="-1286" custLinFactNeighborY="43564"/>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t="-14000" b="-14000"/>
          </a:stretch>
        </a:blipFill>
      </dgm:spPr>
    </dgm:pt>
    <dgm:pt modelId="{B48E0AE7-40E5-42FD-9CD9-165AB34139A1}" type="pres">
      <dgm:prSet presAssocID="{919B1789-4930-44F0-8752-C50BA5012451}" presName="sibTrans" presStyleLbl="sibTrans2D1" presStyleIdx="0" presStyleCnt="0"/>
      <dgm:spPr/>
    </dgm:pt>
    <dgm:pt modelId="{F85CD453-71F7-43F5-877C-971EDA7FFC55}" type="pres">
      <dgm:prSet presAssocID="{790BA26A-1DEE-42AB-9607-DA1929F69363}" presName="compNode" presStyleCnt="0"/>
      <dgm:spPr/>
    </dgm:pt>
    <dgm:pt modelId="{15288C28-B7D2-4CCC-B974-B01FAB5315CE}" type="pres">
      <dgm:prSet presAssocID="{790BA26A-1DEE-42AB-9607-DA1929F69363}" presName="node" presStyleLbl="node1" presStyleIdx="3" presStyleCnt="4" custScaleY="30727" custLinFactNeighborX="1532" custLinFactNeighborY="-3352">
        <dgm:presLayoutVars>
          <dgm:bulletEnabled val="1"/>
        </dgm:presLayoutVars>
      </dgm:prSet>
      <dgm:spPr/>
    </dgm:pt>
    <dgm:pt modelId="{CED7829A-48B0-4A30-81DA-E455349EEBDA}" type="pres">
      <dgm:prSet presAssocID="{790BA26A-1DEE-42AB-9607-DA1929F69363}" presName="invisiNode" presStyleLbl="node1" presStyleIdx="3" presStyleCnt="4"/>
      <dgm:spPr/>
    </dgm:pt>
    <dgm:pt modelId="{85ADC259-3479-4047-9236-5019D3BD0057}" type="pres">
      <dgm:prSet presAssocID="{790BA26A-1DEE-42AB-9607-DA1929F69363}" presName="imagNode" presStyleLbl="fgImgPlace1" presStyleIdx="3" presStyleCnt="4" custScaleY="105422" custLinFactNeighborX="1459" custLinFactNeighborY="42126"/>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pt>
  </dgm:ptLst>
  <dgm:cxnLst>
    <dgm:cxn modelId="{3792F901-308E-45B9-AD2A-82820DC5BA6B}" type="presOf" srcId="{790BA26A-1DEE-42AB-9607-DA1929F69363}" destId="{15288C28-B7D2-4CCC-B974-B01FAB5315CE}" srcOrd="0" destOrd="0" presId="urn:microsoft.com/office/officeart/2005/8/layout/pList2"/>
    <dgm:cxn modelId="{2235BD0B-06CF-42E9-B583-00AECF9BA268}" srcId="{2E6A0504-8A28-4AA4-98AA-2AA8318D885D}" destId="{6ACF2F14-CE6D-4D3E-B4CF-204D7B4B1308}" srcOrd="2" destOrd="0" parTransId="{6C30199E-1060-4E7E-BEE0-66D25FF9C34D}" sibTransId="{919B1789-4930-44F0-8752-C50BA5012451}"/>
    <dgm:cxn modelId="{019E4617-BF11-480B-A323-B73B2A28D778}" type="presOf" srcId="{1600E003-316F-4575-9A9D-51F6F27D3C87}" destId="{C3DD60C8-8252-4BC2-8DA2-A80E69B74B70}" srcOrd="0" destOrd="0" presId="urn:microsoft.com/office/officeart/2005/8/layout/pList2"/>
    <dgm:cxn modelId="{E97CA630-6AE3-4D53-9D98-EDBA5AE1F2CC}" type="presOf" srcId="{EE7F7506-2ACA-47D8-A454-02DCD49A74A4}" destId="{2C7A3784-92D9-4784-9C13-125B7615553E}" srcOrd="0" destOrd="0" presId="urn:microsoft.com/office/officeart/2005/8/layout/pList2"/>
    <dgm:cxn modelId="{C6AA7446-677C-4E8E-A21C-F002261D30B9}" type="presOf" srcId="{6ACF2F14-CE6D-4D3E-B4CF-204D7B4B1308}" destId="{058DFA68-A4FE-424D-AF29-22A20E16CAE8}" srcOrd="0" destOrd="0" presId="urn:microsoft.com/office/officeart/2005/8/layout/pList2"/>
    <dgm:cxn modelId="{F52D414A-F073-4066-B01D-07FDCB12CCC1}" srcId="{2E6A0504-8A28-4AA4-98AA-2AA8318D885D}" destId="{14CB98A9-55A7-4B59-9E69-C2EF7EC9891D}" srcOrd="0" destOrd="0" parTransId="{9D357B4F-3412-4D32-A21D-B07A1889357E}" sibTransId="{1600E003-316F-4575-9A9D-51F6F27D3C87}"/>
    <dgm:cxn modelId="{E8225074-D0D1-4AC2-85D8-FDEF0C1D1180}" srcId="{2E6A0504-8A28-4AA4-98AA-2AA8318D885D}" destId="{CA1A2915-A5CD-4456-B0C5-C12800A92298}" srcOrd="1" destOrd="0" parTransId="{F65209E4-B445-4FE6-A9E7-8FA90F0C98C2}" sibTransId="{EE7F7506-2ACA-47D8-A454-02DCD49A74A4}"/>
    <dgm:cxn modelId="{8094D955-CCB9-48E2-AC7E-D68634E0EAA6}" type="presOf" srcId="{CA1A2915-A5CD-4456-B0C5-C12800A92298}" destId="{5DD1BF26-4534-479A-81F1-B4C6B2039449}" srcOrd="0" destOrd="0" presId="urn:microsoft.com/office/officeart/2005/8/layout/pList2"/>
    <dgm:cxn modelId="{8B414A80-3906-4F5D-8930-0CAB4E0B3892}" type="presOf" srcId="{14CB98A9-55A7-4B59-9E69-C2EF7EC9891D}" destId="{AA7DBA78-BD1E-47EE-AC5B-8A851CF59A74}" srcOrd="0" destOrd="0" presId="urn:microsoft.com/office/officeart/2005/8/layout/pList2"/>
    <dgm:cxn modelId="{DAB981C3-499D-415D-8A48-2C77219E57CD}" type="presOf" srcId="{919B1789-4930-44F0-8752-C50BA5012451}" destId="{B48E0AE7-40E5-42FD-9CD9-165AB34139A1}" srcOrd="0" destOrd="0" presId="urn:microsoft.com/office/officeart/2005/8/layout/pList2"/>
    <dgm:cxn modelId="{D5CBCEDD-7252-429C-81D5-BD2765A992CE}" type="presOf" srcId="{2E6A0504-8A28-4AA4-98AA-2AA8318D885D}" destId="{9DF6CB20-96F8-4EB3-BDC1-BD17D089E263}" srcOrd="0" destOrd="0" presId="urn:microsoft.com/office/officeart/2005/8/layout/pList2"/>
    <dgm:cxn modelId="{B69DF8ED-DBBA-4255-8A88-AFD88245B565}" srcId="{2E6A0504-8A28-4AA4-98AA-2AA8318D885D}" destId="{790BA26A-1DEE-42AB-9607-DA1929F69363}" srcOrd="3" destOrd="0" parTransId="{A3F8F1FE-F6FA-40EE-9E57-58D45C04FF81}" sibTransId="{12B1C002-DEB8-4870-A0E7-B4C30CDB3495}"/>
    <dgm:cxn modelId="{41AD2225-5D92-4DDC-8655-C4AEE82E40CC}" type="presParOf" srcId="{9DF6CB20-96F8-4EB3-BDC1-BD17D089E263}" destId="{25F4BF3B-8B28-4BDA-9D8B-32AFE8C8AB71}" srcOrd="0" destOrd="0" presId="urn:microsoft.com/office/officeart/2005/8/layout/pList2"/>
    <dgm:cxn modelId="{BE694D77-BCBA-4C60-92BE-925C7C172E36}" type="presParOf" srcId="{9DF6CB20-96F8-4EB3-BDC1-BD17D089E263}" destId="{C194FCC3-793F-46CE-BAFC-E6C23597A036}" srcOrd="1" destOrd="0" presId="urn:microsoft.com/office/officeart/2005/8/layout/pList2"/>
    <dgm:cxn modelId="{E0512710-F6E4-4C7F-954E-AFADB4DCC551}" type="presParOf" srcId="{C194FCC3-793F-46CE-BAFC-E6C23597A036}" destId="{8524150E-58CE-4D91-BA0C-9964BF1508E5}" srcOrd="0" destOrd="0" presId="urn:microsoft.com/office/officeart/2005/8/layout/pList2"/>
    <dgm:cxn modelId="{D83FB8E4-97E3-4841-954D-186E54A5BF54}" type="presParOf" srcId="{8524150E-58CE-4D91-BA0C-9964BF1508E5}" destId="{AA7DBA78-BD1E-47EE-AC5B-8A851CF59A74}" srcOrd="0" destOrd="0" presId="urn:microsoft.com/office/officeart/2005/8/layout/pList2"/>
    <dgm:cxn modelId="{2324016E-253B-4898-9F72-04070C704375}" type="presParOf" srcId="{8524150E-58CE-4D91-BA0C-9964BF1508E5}" destId="{D1E70AEF-F2AC-4446-930A-976951CC9433}" srcOrd="1" destOrd="0" presId="urn:microsoft.com/office/officeart/2005/8/layout/pList2"/>
    <dgm:cxn modelId="{189A68D4-C1C5-4F7C-B1FC-AECD0E18DF06}" type="presParOf" srcId="{8524150E-58CE-4D91-BA0C-9964BF1508E5}" destId="{18877682-A53C-438C-BC11-38BD6E41C543}" srcOrd="2" destOrd="0" presId="urn:microsoft.com/office/officeart/2005/8/layout/pList2"/>
    <dgm:cxn modelId="{18219740-F136-49CE-BA4A-B64739ACE307}" type="presParOf" srcId="{C194FCC3-793F-46CE-BAFC-E6C23597A036}" destId="{C3DD60C8-8252-4BC2-8DA2-A80E69B74B70}" srcOrd="1" destOrd="0" presId="urn:microsoft.com/office/officeart/2005/8/layout/pList2"/>
    <dgm:cxn modelId="{A2F943F6-3E34-40A7-9A07-1F0DF99F64EB}" type="presParOf" srcId="{C194FCC3-793F-46CE-BAFC-E6C23597A036}" destId="{3C40E04B-C0F3-45DA-87DA-6DECBAA1B222}" srcOrd="2" destOrd="0" presId="urn:microsoft.com/office/officeart/2005/8/layout/pList2"/>
    <dgm:cxn modelId="{89322941-AAB5-4136-9DD6-B3D86774653A}" type="presParOf" srcId="{3C40E04B-C0F3-45DA-87DA-6DECBAA1B222}" destId="{5DD1BF26-4534-479A-81F1-B4C6B2039449}" srcOrd="0" destOrd="0" presId="urn:microsoft.com/office/officeart/2005/8/layout/pList2"/>
    <dgm:cxn modelId="{B36AA6C3-D645-4BBB-AAB2-680DA82A3CEB}" type="presParOf" srcId="{3C40E04B-C0F3-45DA-87DA-6DECBAA1B222}" destId="{99D9D100-7000-4B5E-A63D-ECF7EA0BB5BD}" srcOrd="1" destOrd="0" presId="urn:microsoft.com/office/officeart/2005/8/layout/pList2"/>
    <dgm:cxn modelId="{2D3588A6-A1A1-47B8-8B6C-F4ACEFC952D2}" type="presParOf" srcId="{3C40E04B-C0F3-45DA-87DA-6DECBAA1B222}" destId="{536E7CDE-8EFE-4B00-AE03-FB7780757CBF}" srcOrd="2" destOrd="0" presId="urn:microsoft.com/office/officeart/2005/8/layout/pList2"/>
    <dgm:cxn modelId="{8216F3BC-ADC9-407D-990F-C7B83F586C44}" type="presParOf" srcId="{C194FCC3-793F-46CE-BAFC-E6C23597A036}" destId="{2C7A3784-92D9-4784-9C13-125B7615553E}" srcOrd="3" destOrd="0" presId="urn:microsoft.com/office/officeart/2005/8/layout/pList2"/>
    <dgm:cxn modelId="{1D641884-9A8F-485B-9A5B-FCDE3E9A70EE}" type="presParOf" srcId="{C194FCC3-793F-46CE-BAFC-E6C23597A036}" destId="{603FBE61-48A8-4BAD-A709-27CA0D7BE72E}" srcOrd="4" destOrd="0" presId="urn:microsoft.com/office/officeart/2005/8/layout/pList2"/>
    <dgm:cxn modelId="{1CF14AD9-727B-4C6D-B3DB-D6D04B63B8B8}" type="presParOf" srcId="{603FBE61-48A8-4BAD-A709-27CA0D7BE72E}" destId="{058DFA68-A4FE-424D-AF29-22A20E16CAE8}" srcOrd="0" destOrd="0" presId="urn:microsoft.com/office/officeart/2005/8/layout/pList2"/>
    <dgm:cxn modelId="{170E5A76-D1E4-4629-83F3-9ECB22B9B6DE}" type="presParOf" srcId="{603FBE61-48A8-4BAD-A709-27CA0D7BE72E}" destId="{A4B32B0A-770A-4664-9CFD-4AC6CD9D6247}" srcOrd="1" destOrd="0" presId="urn:microsoft.com/office/officeart/2005/8/layout/pList2"/>
    <dgm:cxn modelId="{95151AD7-AA4D-4961-BC78-D22EDE04AAAE}" type="presParOf" srcId="{603FBE61-48A8-4BAD-A709-27CA0D7BE72E}" destId="{7A0E321C-7DDD-4923-A562-F94A41963329}" srcOrd="2" destOrd="0" presId="urn:microsoft.com/office/officeart/2005/8/layout/pList2"/>
    <dgm:cxn modelId="{23370115-7B60-4917-97A5-AE0AF30A62EC}" type="presParOf" srcId="{C194FCC3-793F-46CE-BAFC-E6C23597A036}" destId="{B48E0AE7-40E5-42FD-9CD9-165AB34139A1}" srcOrd="5" destOrd="0" presId="urn:microsoft.com/office/officeart/2005/8/layout/pList2"/>
    <dgm:cxn modelId="{2EBC00E3-9A1B-4A8D-AB6A-CA3AA1260650}" type="presParOf" srcId="{C194FCC3-793F-46CE-BAFC-E6C23597A036}" destId="{F85CD453-71F7-43F5-877C-971EDA7FFC55}" srcOrd="6" destOrd="0" presId="urn:microsoft.com/office/officeart/2005/8/layout/pList2"/>
    <dgm:cxn modelId="{2B31E3DA-1729-4927-8EF4-C214FBE3E14E}" type="presParOf" srcId="{F85CD453-71F7-43F5-877C-971EDA7FFC55}" destId="{15288C28-B7D2-4CCC-B974-B01FAB5315CE}" srcOrd="0" destOrd="0" presId="urn:microsoft.com/office/officeart/2005/8/layout/pList2"/>
    <dgm:cxn modelId="{966668AB-22FA-45E1-9B26-44DCC493A2E6}" type="presParOf" srcId="{F85CD453-71F7-43F5-877C-971EDA7FFC55}" destId="{CED7829A-48B0-4A30-81DA-E455349EEBDA}" srcOrd="1" destOrd="0" presId="urn:microsoft.com/office/officeart/2005/8/layout/pList2"/>
    <dgm:cxn modelId="{351B2B1A-D66C-4E94-9404-CE82610966B1}" type="presParOf" srcId="{F85CD453-71F7-43F5-877C-971EDA7FFC55}" destId="{85ADC259-3479-4047-9236-5019D3BD0057}" srcOrd="2" destOrd="0" presId="urn:microsoft.com/office/officeart/2005/8/layout/p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BF4A87-3A9F-4D2F-BDDC-77195525BAF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2CB91F81-6F65-403F-90B9-494907D838E6}">
      <dgm:prSet phldrT="[Text]" custT="1"/>
      <dgm:spPr>
        <a:solidFill>
          <a:srgbClr val="D6D6F8"/>
        </a:solidFill>
        <a:ln>
          <a:solidFill>
            <a:schemeClr val="accent3">
              <a:lumMod val="60000"/>
              <a:lumOff val="40000"/>
            </a:schemeClr>
          </a:solidFill>
        </a:ln>
      </dgm:spPr>
      <dgm:t>
        <a:bodyPr/>
        <a:lstStyle/>
        <a:p>
          <a:r>
            <a:rPr lang="en-IN" sz="1600" b="1">
              <a:solidFill>
                <a:schemeClr val="tx1"/>
              </a:solidFill>
            </a:rPr>
            <a:t>Image Acquisition</a:t>
          </a:r>
        </a:p>
      </dgm:t>
    </dgm:pt>
    <dgm:pt modelId="{15AC95D5-8583-4A40-825E-ABA7A9EFB9B9}" type="parTrans" cxnId="{589E0158-F5CA-43E3-B470-4F4E7345BAB9}">
      <dgm:prSet/>
      <dgm:spPr/>
      <dgm:t>
        <a:bodyPr/>
        <a:lstStyle/>
        <a:p>
          <a:endParaRPr lang="en-IN"/>
        </a:p>
      </dgm:t>
    </dgm:pt>
    <dgm:pt modelId="{EDE0DCB0-F727-4578-8107-8A61CB5F6F71}" type="sibTrans" cxnId="{589E0158-F5CA-43E3-B470-4F4E7345BAB9}">
      <dgm:prSet/>
      <dgm:spPr/>
      <dgm:t>
        <a:bodyPr/>
        <a:lstStyle/>
        <a:p>
          <a:endParaRPr lang="en-IN"/>
        </a:p>
      </dgm:t>
    </dgm:pt>
    <dgm:pt modelId="{50D946AD-5EBD-440C-AA84-EFA2D47C4BFE}">
      <dgm:prSet phldrT="[Text]" custT="1"/>
      <dgm:spPr>
        <a:ln>
          <a:solidFill>
            <a:schemeClr val="accent3">
              <a:lumMod val="60000"/>
              <a:lumOff val="40000"/>
            </a:schemeClr>
          </a:solidFill>
        </a:ln>
      </dgm:spPr>
      <dgm:t>
        <a:bodyPr/>
        <a:lstStyle/>
        <a:p>
          <a:r>
            <a:rPr lang="en-US" sz="1400"/>
            <a:t>Capturing images using cameras or sensors.</a:t>
          </a:r>
          <a:endParaRPr lang="en-IN" sz="1400"/>
        </a:p>
      </dgm:t>
    </dgm:pt>
    <dgm:pt modelId="{351D5057-C658-4486-A3C4-D71F8CC12517}" type="parTrans" cxnId="{44FB1B6A-7691-4B27-B696-3970B275D79B}">
      <dgm:prSet/>
      <dgm:spPr/>
      <dgm:t>
        <a:bodyPr/>
        <a:lstStyle/>
        <a:p>
          <a:endParaRPr lang="en-IN"/>
        </a:p>
      </dgm:t>
    </dgm:pt>
    <dgm:pt modelId="{DE5770C9-7CF1-47A8-BE82-6E6BDD2F2093}" type="sibTrans" cxnId="{44FB1B6A-7691-4B27-B696-3970B275D79B}">
      <dgm:prSet/>
      <dgm:spPr/>
      <dgm:t>
        <a:bodyPr/>
        <a:lstStyle/>
        <a:p>
          <a:endParaRPr lang="en-IN"/>
        </a:p>
      </dgm:t>
    </dgm:pt>
    <dgm:pt modelId="{24A48687-644D-4469-BD89-F5AB5B68BBB6}">
      <dgm:prSet phldrT="[Text]" custT="1"/>
      <dgm:spPr>
        <a:solidFill>
          <a:srgbClr val="D6D6F8"/>
        </a:solidFill>
        <a:ln>
          <a:solidFill>
            <a:schemeClr val="accent3">
              <a:lumMod val="60000"/>
              <a:lumOff val="40000"/>
            </a:schemeClr>
          </a:solidFill>
        </a:ln>
      </dgm:spPr>
      <dgm:t>
        <a:bodyPr/>
        <a:lstStyle/>
        <a:p>
          <a:r>
            <a:rPr lang="en-IN" sz="1600" b="1" kern="1200">
              <a:solidFill>
                <a:srgbClr val="000000"/>
              </a:solidFill>
              <a:latin typeface="Arial"/>
              <a:ea typeface="+mn-ea"/>
              <a:cs typeface="+mn-cs"/>
            </a:rPr>
            <a:t>Preprocessing</a:t>
          </a:r>
        </a:p>
      </dgm:t>
    </dgm:pt>
    <dgm:pt modelId="{8A2D68D7-5DEC-4DEC-9335-97FB0FC7C948}" type="parTrans" cxnId="{E2B36081-BD38-4C4A-8A8F-84EF3A3C4F26}">
      <dgm:prSet/>
      <dgm:spPr/>
      <dgm:t>
        <a:bodyPr/>
        <a:lstStyle/>
        <a:p>
          <a:endParaRPr lang="en-IN"/>
        </a:p>
      </dgm:t>
    </dgm:pt>
    <dgm:pt modelId="{023AA247-F5AE-41F5-AEFC-62ED8E752334}" type="sibTrans" cxnId="{E2B36081-BD38-4C4A-8A8F-84EF3A3C4F26}">
      <dgm:prSet/>
      <dgm:spPr/>
      <dgm:t>
        <a:bodyPr/>
        <a:lstStyle/>
        <a:p>
          <a:endParaRPr lang="en-IN"/>
        </a:p>
      </dgm:t>
    </dgm:pt>
    <dgm:pt modelId="{04204333-4432-4EF0-9183-1AFFFA0AB343}">
      <dgm:prSet phldrT="[Text]" custT="1"/>
      <dgm:spPr>
        <a:ln>
          <a:solidFill>
            <a:schemeClr val="accent3">
              <a:lumMod val="60000"/>
              <a:lumOff val="40000"/>
            </a:schemeClr>
          </a:solidFill>
        </a:ln>
      </dgm:spPr>
      <dgm:t>
        <a:bodyPr/>
        <a:lstStyle/>
        <a:p>
          <a:r>
            <a:rPr lang="en-US" sz="1400"/>
            <a:t>Preparing images by reducing noise, adjusting brightness</a:t>
          </a:r>
          <a:endParaRPr lang="en-IN" sz="1400"/>
        </a:p>
      </dgm:t>
    </dgm:pt>
    <dgm:pt modelId="{336BE0B1-D1B1-4D8B-8F1E-304AE8E33181}" type="parTrans" cxnId="{67BEAFDD-C8E0-4A11-996D-D23ED4094E3C}">
      <dgm:prSet/>
      <dgm:spPr/>
      <dgm:t>
        <a:bodyPr/>
        <a:lstStyle/>
        <a:p>
          <a:endParaRPr lang="en-IN"/>
        </a:p>
      </dgm:t>
    </dgm:pt>
    <dgm:pt modelId="{93493A74-053A-4CDE-A0A0-7A84BEB6EB69}" type="sibTrans" cxnId="{67BEAFDD-C8E0-4A11-996D-D23ED4094E3C}">
      <dgm:prSet/>
      <dgm:spPr/>
      <dgm:t>
        <a:bodyPr/>
        <a:lstStyle/>
        <a:p>
          <a:endParaRPr lang="en-IN"/>
        </a:p>
      </dgm:t>
    </dgm:pt>
    <dgm:pt modelId="{AB650FA0-050F-4EA1-9F0B-AF6E248397AC}">
      <dgm:prSet phldrT="[Text]" custT="1"/>
      <dgm:spPr>
        <a:solidFill>
          <a:srgbClr val="D6D6F8"/>
        </a:solidFill>
        <a:ln>
          <a:solidFill>
            <a:schemeClr val="accent3">
              <a:lumMod val="60000"/>
              <a:lumOff val="40000"/>
            </a:schemeClr>
          </a:solidFill>
        </a:ln>
      </dgm:spPr>
      <dgm:t>
        <a:bodyPr/>
        <a:lstStyle/>
        <a:p>
          <a:pPr marL="0" lvl="0" indent="0" algn="ctr" defTabSz="711200">
            <a:lnSpc>
              <a:spcPct val="90000"/>
            </a:lnSpc>
            <a:spcBef>
              <a:spcPct val="0"/>
            </a:spcBef>
            <a:spcAft>
              <a:spcPct val="35000"/>
            </a:spcAft>
            <a:buNone/>
          </a:pPr>
          <a:r>
            <a:rPr lang="en-IN" sz="1600" b="1" kern="1200">
              <a:solidFill>
                <a:srgbClr val="000000"/>
              </a:solidFill>
              <a:latin typeface="Arial"/>
              <a:ea typeface="+mn-ea"/>
              <a:cs typeface="+mn-cs"/>
            </a:rPr>
            <a:t>Segmentation</a:t>
          </a:r>
        </a:p>
      </dgm:t>
    </dgm:pt>
    <dgm:pt modelId="{F0D2B81D-398C-4122-B19A-EF383196E12B}" type="parTrans" cxnId="{D24E59D5-E67D-4C5E-BEB3-7467CC5E619A}">
      <dgm:prSet/>
      <dgm:spPr/>
      <dgm:t>
        <a:bodyPr/>
        <a:lstStyle/>
        <a:p>
          <a:endParaRPr lang="en-IN"/>
        </a:p>
      </dgm:t>
    </dgm:pt>
    <dgm:pt modelId="{A19D8461-ED35-4C70-AFF2-114F664BF628}" type="sibTrans" cxnId="{D24E59D5-E67D-4C5E-BEB3-7467CC5E619A}">
      <dgm:prSet/>
      <dgm:spPr/>
      <dgm:t>
        <a:bodyPr/>
        <a:lstStyle/>
        <a:p>
          <a:endParaRPr lang="en-IN"/>
        </a:p>
      </dgm:t>
    </dgm:pt>
    <dgm:pt modelId="{FC6F621B-94CB-452F-82CD-3ACF91A61928}">
      <dgm:prSet phldrT="[Text]" custT="1"/>
      <dgm:spPr>
        <a:ln>
          <a:solidFill>
            <a:schemeClr val="accent3">
              <a:lumMod val="60000"/>
              <a:lumOff val="40000"/>
            </a:schemeClr>
          </a:solidFill>
        </a:ln>
      </dgm:spPr>
      <dgm:t>
        <a:bodyPr/>
        <a:lstStyle/>
        <a:p>
          <a:r>
            <a:rPr lang="en-US" sz="1400"/>
            <a:t>Dividing an image into meaningful regions</a:t>
          </a:r>
          <a:endParaRPr lang="en-IN" sz="1400"/>
        </a:p>
      </dgm:t>
    </dgm:pt>
    <dgm:pt modelId="{AC64EBFE-50E9-4F8F-BDF0-F4CF50447302}" type="parTrans" cxnId="{9F530346-922C-47FD-996F-D3FB1226C373}">
      <dgm:prSet/>
      <dgm:spPr/>
      <dgm:t>
        <a:bodyPr/>
        <a:lstStyle/>
        <a:p>
          <a:endParaRPr lang="en-IN"/>
        </a:p>
      </dgm:t>
    </dgm:pt>
    <dgm:pt modelId="{CF17C1B0-56F1-46AE-A35F-6DD30BD9F910}" type="sibTrans" cxnId="{9F530346-922C-47FD-996F-D3FB1226C373}">
      <dgm:prSet/>
      <dgm:spPr/>
      <dgm:t>
        <a:bodyPr/>
        <a:lstStyle/>
        <a:p>
          <a:endParaRPr lang="en-IN"/>
        </a:p>
      </dgm:t>
    </dgm:pt>
    <dgm:pt modelId="{AFEE638A-378A-436A-B41F-F16C49BF11B8}">
      <dgm:prSet phldrT="[Text]" custT="1"/>
      <dgm:spPr>
        <a:solidFill>
          <a:srgbClr val="D6D6F8"/>
        </a:solidFill>
        <a:ln>
          <a:solidFill>
            <a:schemeClr val="accent3">
              <a:lumMod val="60000"/>
              <a:lumOff val="40000"/>
            </a:schemeClr>
          </a:solidFill>
        </a:ln>
      </dgm:spPr>
      <dgm:t>
        <a:bodyPr/>
        <a:lstStyle/>
        <a:p>
          <a:pPr marL="0" lvl="0" indent="0" algn="ctr" defTabSz="711200">
            <a:lnSpc>
              <a:spcPct val="90000"/>
            </a:lnSpc>
            <a:spcBef>
              <a:spcPct val="0"/>
            </a:spcBef>
            <a:spcAft>
              <a:spcPct val="35000"/>
            </a:spcAft>
            <a:buNone/>
          </a:pPr>
          <a:r>
            <a:rPr lang="en-IN" sz="1600" b="1" kern="1200">
              <a:solidFill>
                <a:srgbClr val="000000"/>
              </a:solidFill>
              <a:latin typeface="Arial"/>
              <a:ea typeface="+mn-ea"/>
              <a:cs typeface="+mn-cs"/>
            </a:rPr>
            <a:t>Classification and Analysis</a:t>
          </a:r>
        </a:p>
      </dgm:t>
    </dgm:pt>
    <dgm:pt modelId="{718FA7A5-DE42-47BB-981D-59A1FE7BDF7B}" type="parTrans" cxnId="{115A6F1D-6261-49E7-83FC-0464A1EB1C1D}">
      <dgm:prSet/>
      <dgm:spPr/>
      <dgm:t>
        <a:bodyPr/>
        <a:lstStyle/>
        <a:p>
          <a:endParaRPr lang="en-IN"/>
        </a:p>
      </dgm:t>
    </dgm:pt>
    <dgm:pt modelId="{09429747-6BD0-4A20-B0D2-F9854621518F}" type="sibTrans" cxnId="{115A6F1D-6261-49E7-83FC-0464A1EB1C1D}">
      <dgm:prSet/>
      <dgm:spPr/>
      <dgm:t>
        <a:bodyPr/>
        <a:lstStyle/>
        <a:p>
          <a:endParaRPr lang="en-IN"/>
        </a:p>
      </dgm:t>
    </dgm:pt>
    <dgm:pt modelId="{A62E2897-AAF5-4B22-A1F7-24883247C453}">
      <dgm:prSet phldrT="[Text]" custT="1"/>
      <dgm:spPr>
        <a:solidFill>
          <a:srgbClr val="D6D6F8"/>
        </a:solidFill>
        <a:ln>
          <a:solidFill>
            <a:schemeClr val="accent3">
              <a:lumMod val="60000"/>
              <a:lumOff val="40000"/>
            </a:schemeClr>
          </a:solidFill>
        </a:ln>
      </dgm:spPr>
      <dgm:t>
        <a:bodyPr/>
        <a:lstStyle/>
        <a:p>
          <a:pPr marL="0" lvl="0" indent="0" algn="ctr" defTabSz="711200">
            <a:lnSpc>
              <a:spcPct val="90000"/>
            </a:lnSpc>
            <a:spcBef>
              <a:spcPct val="0"/>
            </a:spcBef>
            <a:spcAft>
              <a:spcPct val="35000"/>
            </a:spcAft>
            <a:buNone/>
          </a:pPr>
          <a:r>
            <a:rPr lang="en-IN" sz="1600" b="1" kern="1200">
              <a:solidFill>
                <a:srgbClr val="000000"/>
              </a:solidFill>
              <a:latin typeface="Arial"/>
              <a:ea typeface="+mn-ea"/>
              <a:cs typeface="+mn-cs"/>
            </a:rPr>
            <a:t>Feature Extraction</a:t>
          </a:r>
        </a:p>
      </dgm:t>
    </dgm:pt>
    <dgm:pt modelId="{D4858396-3FC6-41BA-9E35-919CDA19DA4F}" type="parTrans" cxnId="{61615E38-5066-4342-BE9C-B7949B462178}">
      <dgm:prSet/>
      <dgm:spPr/>
      <dgm:t>
        <a:bodyPr/>
        <a:lstStyle/>
        <a:p>
          <a:endParaRPr lang="en-IN"/>
        </a:p>
      </dgm:t>
    </dgm:pt>
    <dgm:pt modelId="{EC783010-092F-46F7-AD37-41208FE694EE}" type="sibTrans" cxnId="{61615E38-5066-4342-BE9C-B7949B462178}">
      <dgm:prSet/>
      <dgm:spPr/>
      <dgm:t>
        <a:bodyPr/>
        <a:lstStyle/>
        <a:p>
          <a:endParaRPr lang="en-IN"/>
        </a:p>
      </dgm:t>
    </dgm:pt>
    <dgm:pt modelId="{0810D918-1268-4CC9-BAAA-08069F51781F}">
      <dgm:prSet phldrT="[Text]" custT="1"/>
      <dgm:spPr>
        <a:solidFill>
          <a:schemeClr val="bg1"/>
        </a:solidFill>
        <a:ln>
          <a:solidFill>
            <a:schemeClr val="accent3">
              <a:lumMod val="60000"/>
              <a:lumOff val="40000"/>
            </a:schemeClr>
          </a:solidFill>
        </a:ln>
      </dgm:spPr>
      <dgm:t>
        <a:bodyPr/>
        <a:lstStyle/>
        <a:p>
          <a:pPr marL="0" lvl="0" indent="0" algn="ctr" defTabSz="711200">
            <a:lnSpc>
              <a:spcPct val="90000"/>
            </a:lnSpc>
            <a:spcBef>
              <a:spcPct val="0"/>
            </a:spcBef>
            <a:spcAft>
              <a:spcPct val="35000"/>
            </a:spcAft>
            <a:buFont typeface="Arial" panose="020B0604020202020204" pitchFamily="34" charset="0"/>
            <a:buChar char="•"/>
          </a:pPr>
          <a:r>
            <a:rPr lang="en-US" sz="1400" b="0" kern="1200">
              <a:solidFill>
                <a:srgbClr val="000000"/>
              </a:solidFill>
              <a:latin typeface="Arial"/>
              <a:ea typeface="+mn-ea"/>
              <a:cs typeface="+mn-cs"/>
            </a:rPr>
            <a:t> Identifying specific features, like patterns or shapes</a:t>
          </a:r>
          <a:endParaRPr lang="en-IN" sz="1400" b="0" kern="1200">
            <a:solidFill>
              <a:srgbClr val="000000"/>
            </a:solidFill>
            <a:latin typeface="Arial"/>
            <a:ea typeface="+mn-ea"/>
            <a:cs typeface="+mn-cs"/>
          </a:endParaRPr>
        </a:p>
      </dgm:t>
    </dgm:pt>
    <dgm:pt modelId="{AB63900F-DE9B-4AFC-AAC2-79D42C385A79}" type="parTrans" cxnId="{08E9F3DF-8D8A-4508-A251-C7AD31205656}">
      <dgm:prSet/>
      <dgm:spPr/>
      <dgm:t>
        <a:bodyPr/>
        <a:lstStyle/>
        <a:p>
          <a:endParaRPr lang="en-IN"/>
        </a:p>
      </dgm:t>
    </dgm:pt>
    <dgm:pt modelId="{582812A5-D274-4BC3-BF48-CCFA57353943}" type="sibTrans" cxnId="{08E9F3DF-8D8A-4508-A251-C7AD31205656}">
      <dgm:prSet/>
      <dgm:spPr/>
      <dgm:t>
        <a:bodyPr/>
        <a:lstStyle/>
        <a:p>
          <a:endParaRPr lang="en-IN"/>
        </a:p>
      </dgm:t>
    </dgm:pt>
    <dgm:pt modelId="{03BDB357-A9DF-413E-967C-CA0195A820E7}">
      <dgm:prSet phldrT="[Text]" custT="1"/>
      <dgm:spPr>
        <a:solidFill>
          <a:schemeClr val="bg1"/>
        </a:solidFill>
        <a:ln>
          <a:solidFill>
            <a:schemeClr val="accent3">
              <a:lumMod val="60000"/>
              <a:lumOff val="40000"/>
            </a:schemeClr>
          </a:solidFill>
        </a:ln>
      </dgm:spPr>
      <dgm:t>
        <a:bodyPr/>
        <a:lstStyle/>
        <a:p>
          <a:pPr marL="0" lvl="0" indent="0" algn="ctr" defTabSz="711200">
            <a:lnSpc>
              <a:spcPct val="90000"/>
            </a:lnSpc>
            <a:spcBef>
              <a:spcPct val="0"/>
            </a:spcBef>
            <a:spcAft>
              <a:spcPct val="35000"/>
            </a:spcAft>
            <a:buFont typeface="Arial" panose="020B0604020202020204" pitchFamily="34" charset="0"/>
            <a:buChar char="•"/>
          </a:pPr>
          <a:r>
            <a:rPr lang="en-US" sz="1400" b="0" kern="1200">
              <a:solidFill>
                <a:srgbClr val="000000"/>
              </a:solidFill>
              <a:latin typeface="Arial"/>
              <a:ea typeface="+mn-ea"/>
              <a:cs typeface="+mn-cs"/>
            </a:rPr>
            <a:t> Using machine learning models to categorize or analyze features</a:t>
          </a:r>
          <a:endParaRPr lang="en-IN" sz="1400" b="0" kern="1200">
            <a:solidFill>
              <a:srgbClr val="000000"/>
            </a:solidFill>
            <a:latin typeface="Arial"/>
            <a:ea typeface="+mn-ea"/>
            <a:cs typeface="+mn-cs"/>
          </a:endParaRPr>
        </a:p>
      </dgm:t>
    </dgm:pt>
    <dgm:pt modelId="{2193784C-A3DC-4227-8947-BD1AC97873A8}" type="parTrans" cxnId="{F26F15D0-2B82-4AED-91F4-64092512819A}">
      <dgm:prSet/>
      <dgm:spPr/>
      <dgm:t>
        <a:bodyPr/>
        <a:lstStyle/>
        <a:p>
          <a:endParaRPr lang="en-IN"/>
        </a:p>
      </dgm:t>
    </dgm:pt>
    <dgm:pt modelId="{5268049D-C24F-402A-8876-24E9E9FC5344}" type="sibTrans" cxnId="{F26F15D0-2B82-4AED-91F4-64092512819A}">
      <dgm:prSet/>
      <dgm:spPr/>
      <dgm:t>
        <a:bodyPr/>
        <a:lstStyle/>
        <a:p>
          <a:endParaRPr lang="en-IN"/>
        </a:p>
      </dgm:t>
    </dgm:pt>
    <dgm:pt modelId="{D0C142D7-EF6C-4DEC-9B44-65156BAD93E7}" type="pres">
      <dgm:prSet presAssocID="{0FBF4A87-3A9F-4D2F-BDDC-77195525BAFC}" presName="Name0" presStyleCnt="0">
        <dgm:presLayoutVars>
          <dgm:dir/>
          <dgm:animLvl val="lvl"/>
          <dgm:resizeHandles val="exact"/>
        </dgm:presLayoutVars>
      </dgm:prSet>
      <dgm:spPr/>
    </dgm:pt>
    <dgm:pt modelId="{D6FC57E1-40C9-48B5-BA1D-26892A8F26B3}" type="pres">
      <dgm:prSet presAssocID="{0FBF4A87-3A9F-4D2F-BDDC-77195525BAFC}" presName="tSp" presStyleCnt="0"/>
      <dgm:spPr/>
    </dgm:pt>
    <dgm:pt modelId="{F3F73447-660C-4068-AC63-B4E0E50EB577}" type="pres">
      <dgm:prSet presAssocID="{0FBF4A87-3A9F-4D2F-BDDC-77195525BAFC}" presName="bSp" presStyleCnt="0"/>
      <dgm:spPr/>
    </dgm:pt>
    <dgm:pt modelId="{882F2D01-C3E3-4530-BBE4-3064C0A4B791}" type="pres">
      <dgm:prSet presAssocID="{0FBF4A87-3A9F-4D2F-BDDC-77195525BAFC}" presName="process" presStyleCnt="0"/>
      <dgm:spPr/>
    </dgm:pt>
    <dgm:pt modelId="{1CB0377F-3EF4-4458-B082-A501635CA0EF}" type="pres">
      <dgm:prSet presAssocID="{2CB91F81-6F65-403F-90B9-494907D838E6}" presName="composite1" presStyleCnt="0"/>
      <dgm:spPr/>
    </dgm:pt>
    <dgm:pt modelId="{E5441C77-F5E8-4EB8-BFD1-151C459AD93A}" type="pres">
      <dgm:prSet presAssocID="{2CB91F81-6F65-403F-90B9-494907D838E6}" presName="dummyNode1" presStyleLbl="node1" presStyleIdx="0" presStyleCnt="5"/>
      <dgm:spPr/>
    </dgm:pt>
    <dgm:pt modelId="{D627F09B-E76E-4F23-B914-EFC2563A3375}" type="pres">
      <dgm:prSet presAssocID="{2CB91F81-6F65-403F-90B9-494907D838E6}" presName="childNode1" presStyleLbl="bgAcc1" presStyleIdx="0" presStyleCnt="5" custScaleX="129839">
        <dgm:presLayoutVars>
          <dgm:bulletEnabled val="1"/>
        </dgm:presLayoutVars>
      </dgm:prSet>
      <dgm:spPr/>
    </dgm:pt>
    <dgm:pt modelId="{E7C6563F-3771-4F21-943E-0387B497DFAF}" type="pres">
      <dgm:prSet presAssocID="{2CB91F81-6F65-403F-90B9-494907D838E6}" presName="childNode1tx" presStyleLbl="bgAcc1" presStyleIdx="0" presStyleCnt="5">
        <dgm:presLayoutVars>
          <dgm:bulletEnabled val="1"/>
        </dgm:presLayoutVars>
      </dgm:prSet>
      <dgm:spPr/>
    </dgm:pt>
    <dgm:pt modelId="{07EEF165-3C39-49BC-BA29-0724BC1A1C2A}" type="pres">
      <dgm:prSet presAssocID="{2CB91F81-6F65-403F-90B9-494907D838E6}" presName="parentNode1" presStyleLbl="node1" presStyleIdx="0" presStyleCnt="5" custScaleX="133912" custScaleY="122072" custLinFactNeighborX="-20031" custLinFactNeighborY="30308">
        <dgm:presLayoutVars>
          <dgm:chMax val="1"/>
          <dgm:bulletEnabled val="1"/>
        </dgm:presLayoutVars>
      </dgm:prSet>
      <dgm:spPr/>
    </dgm:pt>
    <dgm:pt modelId="{286440E3-8A6C-4247-8D17-8E7A7D8B9907}" type="pres">
      <dgm:prSet presAssocID="{2CB91F81-6F65-403F-90B9-494907D838E6}" presName="connSite1" presStyleCnt="0"/>
      <dgm:spPr/>
    </dgm:pt>
    <dgm:pt modelId="{0218FF33-5E15-416A-B114-6BBDDC9CD1DB}" type="pres">
      <dgm:prSet presAssocID="{EDE0DCB0-F727-4578-8107-8A61CB5F6F71}" presName="Name9" presStyleLbl="sibTrans2D1" presStyleIdx="0" presStyleCnt="4"/>
      <dgm:spPr/>
    </dgm:pt>
    <dgm:pt modelId="{45342DDE-9624-4187-A7BB-6A6328F30B2C}" type="pres">
      <dgm:prSet presAssocID="{24A48687-644D-4469-BD89-F5AB5B68BBB6}" presName="composite2" presStyleCnt="0"/>
      <dgm:spPr/>
    </dgm:pt>
    <dgm:pt modelId="{C99309A8-2223-478B-AB92-DF1BAD51E2FB}" type="pres">
      <dgm:prSet presAssocID="{24A48687-644D-4469-BD89-F5AB5B68BBB6}" presName="dummyNode2" presStyleLbl="node1" presStyleIdx="0" presStyleCnt="5"/>
      <dgm:spPr/>
    </dgm:pt>
    <dgm:pt modelId="{EB5F557A-CB32-4284-9B16-DC3F021E244F}" type="pres">
      <dgm:prSet presAssocID="{24A48687-644D-4469-BD89-F5AB5B68BBB6}" presName="childNode2" presStyleLbl="bgAcc1" presStyleIdx="1" presStyleCnt="5" custScaleX="151106" custScaleY="113921">
        <dgm:presLayoutVars>
          <dgm:bulletEnabled val="1"/>
        </dgm:presLayoutVars>
      </dgm:prSet>
      <dgm:spPr/>
    </dgm:pt>
    <dgm:pt modelId="{CDC5E158-6D1E-479F-B8C9-C87AD8DB995E}" type="pres">
      <dgm:prSet presAssocID="{24A48687-644D-4469-BD89-F5AB5B68BBB6}" presName="childNode2tx" presStyleLbl="bgAcc1" presStyleIdx="1" presStyleCnt="5">
        <dgm:presLayoutVars>
          <dgm:bulletEnabled val="1"/>
        </dgm:presLayoutVars>
      </dgm:prSet>
      <dgm:spPr/>
    </dgm:pt>
    <dgm:pt modelId="{AC301BB8-B8B2-4F91-AC1C-1DFFC39AE2EB}" type="pres">
      <dgm:prSet presAssocID="{24A48687-644D-4469-BD89-F5AB5B68BBB6}" presName="parentNode2" presStyleLbl="node1" presStyleIdx="1" presStyleCnt="5" custScaleX="151446" custScaleY="121540" custLinFactNeighborX="-15756" custLinFactNeighborY="-31678">
        <dgm:presLayoutVars>
          <dgm:chMax val="0"/>
          <dgm:bulletEnabled val="1"/>
        </dgm:presLayoutVars>
      </dgm:prSet>
      <dgm:spPr/>
    </dgm:pt>
    <dgm:pt modelId="{E34A4456-097F-445B-AB38-C901D5D07063}" type="pres">
      <dgm:prSet presAssocID="{24A48687-644D-4469-BD89-F5AB5B68BBB6}" presName="connSite2" presStyleCnt="0"/>
      <dgm:spPr/>
    </dgm:pt>
    <dgm:pt modelId="{84B88870-6D89-4A9C-BA2A-DFAE82E43E3F}" type="pres">
      <dgm:prSet presAssocID="{023AA247-F5AE-41F5-AEFC-62ED8E752334}" presName="Name18" presStyleLbl="sibTrans2D1" presStyleIdx="1" presStyleCnt="4"/>
      <dgm:spPr/>
    </dgm:pt>
    <dgm:pt modelId="{63A13454-9F34-4C03-9229-EC3F11A30850}" type="pres">
      <dgm:prSet presAssocID="{AB650FA0-050F-4EA1-9F0B-AF6E248397AC}" presName="composite1" presStyleCnt="0"/>
      <dgm:spPr/>
    </dgm:pt>
    <dgm:pt modelId="{DFF45132-F8D0-4E0F-8C0F-230FD74A6914}" type="pres">
      <dgm:prSet presAssocID="{AB650FA0-050F-4EA1-9F0B-AF6E248397AC}" presName="dummyNode1" presStyleLbl="node1" presStyleIdx="1" presStyleCnt="5"/>
      <dgm:spPr/>
    </dgm:pt>
    <dgm:pt modelId="{58BC89A1-2193-4FF8-B85D-2B1A8C160190}" type="pres">
      <dgm:prSet presAssocID="{AB650FA0-050F-4EA1-9F0B-AF6E248397AC}" presName="childNode1" presStyleLbl="bgAcc1" presStyleIdx="2" presStyleCnt="5" custScaleX="142883">
        <dgm:presLayoutVars>
          <dgm:bulletEnabled val="1"/>
        </dgm:presLayoutVars>
      </dgm:prSet>
      <dgm:spPr/>
    </dgm:pt>
    <dgm:pt modelId="{FEA21C04-C9A4-4A24-8007-41C4C5272A90}" type="pres">
      <dgm:prSet presAssocID="{AB650FA0-050F-4EA1-9F0B-AF6E248397AC}" presName="childNode1tx" presStyleLbl="bgAcc1" presStyleIdx="2" presStyleCnt="5">
        <dgm:presLayoutVars>
          <dgm:bulletEnabled val="1"/>
        </dgm:presLayoutVars>
      </dgm:prSet>
      <dgm:spPr/>
    </dgm:pt>
    <dgm:pt modelId="{3BFEA0B4-2F87-40E0-8111-0B5ADBF1A62B}" type="pres">
      <dgm:prSet presAssocID="{AB650FA0-050F-4EA1-9F0B-AF6E248397AC}" presName="parentNode1" presStyleLbl="node1" presStyleIdx="2" presStyleCnt="5" custScaleX="138757" custLinFactNeighborX="-20155" custLinFactNeighborY="17199">
        <dgm:presLayoutVars>
          <dgm:chMax val="1"/>
          <dgm:bulletEnabled val="1"/>
        </dgm:presLayoutVars>
      </dgm:prSet>
      <dgm:spPr/>
    </dgm:pt>
    <dgm:pt modelId="{7F2B4539-C3A7-4DFA-9FDC-D9439D9F0E1B}" type="pres">
      <dgm:prSet presAssocID="{AB650FA0-050F-4EA1-9F0B-AF6E248397AC}" presName="connSite1" presStyleCnt="0"/>
      <dgm:spPr/>
    </dgm:pt>
    <dgm:pt modelId="{73EE2C32-499E-4EEB-90CF-3FF875109E3E}" type="pres">
      <dgm:prSet presAssocID="{A19D8461-ED35-4C70-AFF2-114F664BF628}" presName="Name9" presStyleLbl="sibTrans2D1" presStyleIdx="2" presStyleCnt="4"/>
      <dgm:spPr/>
    </dgm:pt>
    <dgm:pt modelId="{D0E3EEA3-8860-487C-A3FB-161EDB2D3D5C}" type="pres">
      <dgm:prSet presAssocID="{A62E2897-AAF5-4B22-A1F7-24883247C453}" presName="composite2" presStyleCnt="0"/>
      <dgm:spPr/>
    </dgm:pt>
    <dgm:pt modelId="{EEBD9619-37CE-4C04-921F-59A2F023A367}" type="pres">
      <dgm:prSet presAssocID="{A62E2897-AAF5-4B22-A1F7-24883247C453}" presName="dummyNode2" presStyleLbl="node1" presStyleIdx="2" presStyleCnt="5"/>
      <dgm:spPr/>
    </dgm:pt>
    <dgm:pt modelId="{A29556DD-88B9-4A5C-88C5-C0699C1F52BA}" type="pres">
      <dgm:prSet presAssocID="{A62E2897-AAF5-4B22-A1F7-24883247C453}" presName="childNode2" presStyleLbl="bgAcc1" presStyleIdx="3" presStyleCnt="5" custScaleX="144174">
        <dgm:presLayoutVars>
          <dgm:bulletEnabled val="1"/>
        </dgm:presLayoutVars>
      </dgm:prSet>
      <dgm:spPr/>
    </dgm:pt>
    <dgm:pt modelId="{1526DCDD-C25B-474E-831A-B8159151D73D}" type="pres">
      <dgm:prSet presAssocID="{A62E2897-AAF5-4B22-A1F7-24883247C453}" presName="childNode2tx" presStyleLbl="bgAcc1" presStyleIdx="3" presStyleCnt="5">
        <dgm:presLayoutVars>
          <dgm:bulletEnabled val="1"/>
        </dgm:presLayoutVars>
      </dgm:prSet>
      <dgm:spPr/>
    </dgm:pt>
    <dgm:pt modelId="{971FA6E8-B0EB-4198-BC02-C22710DF35FC}" type="pres">
      <dgm:prSet presAssocID="{A62E2897-AAF5-4B22-A1F7-24883247C453}" presName="parentNode2" presStyleLbl="node1" presStyleIdx="3" presStyleCnt="5" custScaleX="146695" custLinFactNeighborX="-20837" custLinFactNeighborY="-27629">
        <dgm:presLayoutVars>
          <dgm:chMax val="0"/>
          <dgm:bulletEnabled val="1"/>
        </dgm:presLayoutVars>
      </dgm:prSet>
      <dgm:spPr/>
    </dgm:pt>
    <dgm:pt modelId="{FF1A4C01-83E7-4FEB-8E5B-8B7D03697EED}" type="pres">
      <dgm:prSet presAssocID="{A62E2897-AAF5-4B22-A1F7-24883247C453}" presName="connSite2" presStyleCnt="0"/>
      <dgm:spPr/>
    </dgm:pt>
    <dgm:pt modelId="{C5D3FB2E-BFC2-4976-ACE9-8EC82A1C5A44}" type="pres">
      <dgm:prSet presAssocID="{EC783010-092F-46F7-AD37-41208FE694EE}" presName="Name18" presStyleLbl="sibTrans2D1" presStyleIdx="3" presStyleCnt="4"/>
      <dgm:spPr/>
    </dgm:pt>
    <dgm:pt modelId="{F806C869-E357-4489-A709-48DE2DFD45A0}" type="pres">
      <dgm:prSet presAssocID="{AFEE638A-378A-436A-B41F-F16C49BF11B8}" presName="composite1" presStyleCnt="0"/>
      <dgm:spPr/>
    </dgm:pt>
    <dgm:pt modelId="{9409E279-E139-4212-A804-3265279DDD2D}" type="pres">
      <dgm:prSet presAssocID="{AFEE638A-378A-436A-B41F-F16C49BF11B8}" presName="dummyNode1" presStyleLbl="node1" presStyleIdx="3" presStyleCnt="5"/>
      <dgm:spPr/>
    </dgm:pt>
    <dgm:pt modelId="{8FA5D061-C96F-4087-83CF-DA9A5E6306C7}" type="pres">
      <dgm:prSet presAssocID="{AFEE638A-378A-436A-B41F-F16C49BF11B8}" presName="childNode1" presStyleLbl="bgAcc1" presStyleIdx="4" presStyleCnt="5" custScaleX="146259">
        <dgm:presLayoutVars>
          <dgm:bulletEnabled val="1"/>
        </dgm:presLayoutVars>
      </dgm:prSet>
      <dgm:spPr>
        <a:ln>
          <a:solidFill>
            <a:schemeClr val="accent3">
              <a:lumMod val="60000"/>
              <a:lumOff val="40000"/>
            </a:schemeClr>
          </a:solidFill>
        </a:ln>
      </dgm:spPr>
    </dgm:pt>
    <dgm:pt modelId="{0AE2206D-3BF1-4D0C-87A8-4BD5A12DE3E7}" type="pres">
      <dgm:prSet presAssocID="{AFEE638A-378A-436A-B41F-F16C49BF11B8}" presName="childNode1tx" presStyleLbl="bgAcc1" presStyleIdx="4" presStyleCnt="5">
        <dgm:presLayoutVars>
          <dgm:bulletEnabled val="1"/>
        </dgm:presLayoutVars>
      </dgm:prSet>
      <dgm:spPr/>
    </dgm:pt>
    <dgm:pt modelId="{E22E8264-E712-4B04-9779-CDB829E217D9}" type="pres">
      <dgm:prSet presAssocID="{AFEE638A-378A-436A-B41F-F16C49BF11B8}" presName="parentNode1" presStyleLbl="node1" presStyleIdx="4" presStyleCnt="5" custScaleX="145920" custScaleY="165726" custLinFactNeighborX="-12921" custLinFactNeighborY="54858">
        <dgm:presLayoutVars>
          <dgm:chMax val="1"/>
          <dgm:bulletEnabled val="1"/>
        </dgm:presLayoutVars>
      </dgm:prSet>
      <dgm:spPr/>
    </dgm:pt>
    <dgm:pt modelId="{32939510-7C6B-4248-8979-9F93C5C9C74A}" type="pres">
      <dgm:prSet presAssocID="{AFEE638A-378A-436A-B41F-F16C49BF11B8}" presName="connSite1" presStyleCnt="0"/>
      <dgm:spPr/>
    </dgm:pt>
  </dgm:ptLst>
  <dgm:cxnLst>
    <dgm:cxn modelId="{64FD8E11-C367-4C93-A27C-804C0E49D286}" type="presOf" srcId="{03BDB357-A9DF-413E-967C-CA0195A820E7}" destId="{0AE2206D-3BF1-4D0C-87A8-4BD5A12DE3E7}" srcOrd="1" destOrd="0" presId="urn:microsoft.com/office/officeart/2005/8/layout/hProcess4"/>
    <dgm:cxn modelId="{480E9D14-00E0-4940-8D17-D28A981445FA}" type="presOf" srcId="{AB650FA0-050F-4EA1-9F0B-AF6E248397AC}" destId="{3BFEA0B4-2F87-40E0-8111-0B5ADBF1A62B}" srcOrd="0" destOrd="0" presId="urn:microsoft.com/office/officeart/2005/8/layout/hProcess4"/>
    <dgm:cxn modelId="{7D9FCC14-6CF7-40A0-9C80-A3B05E0AC7D3}" type="presOf" srcId="{0FBF4A87-3A9F-4D2F-BDDC-77195525BAFC}" destId="{D0C142D7-EF6C-4DEC-9B44-65156BAD93E7}" srcOrd="0" destOrd="0" presId="urn:microsoft.com/office/officeart/2005/8/layout/hProcess4"/>
    <dgm:cxn modelId="{115A6F1D-6261-49E7-83FC-0464A1EB1C1D}" srcId="{0FBF4A87-3A9F-4D2F-BDDC-77195525BAFC}" destId="{AFEE638A-378A-436A-B41F-F16C49BF11B8}" srcOrd="4" destOrd="0" parTransId="{718FA7A5-DE42-47BB-981D-59A1FE7BDF7B}" sibTransId="{09429747-6BD0-4A20-B0D2-F9854621518F}"/>
    <dgm:cxn modelId="{C2757325-3273-4D05-B7BD-7E123CFB11C5}" type="presOf" srcId="{50D946AD-5EBD-440C-AA84-EFA2D47C4BFE}" destId="{E7C6563F-3771-4F21-943E-0387B497DFAF}" srcOrd="1" destOrd="0" presId="urn:microsoft.com/office/officeart/2005/8/layout/hProcess4"/>
    <dgm:cxn modelId="{C174C12D-C9A4-444F-BFE5-E4BEDCB81EA9}" type="presOf" srcId="{AFEE638A-378A-436A-B41F-F16C49BF11B8}" destId="{E22E8264-E712-4B04-9779-CDB829E217D9}" srcOrd="0" destOrd="0" presId="urn:microsoft.com/office/officeart/2005/8/layout/hProcess4"/>
    <dgm:cxn modelId="{61615E38-5066-4342-BE9C-B7949B462178}" srcId="{0FBF4A87-3A9F-4D2F-BDDC-77195525BAFC}" destId="{A62E2897-AAF5-4B22-A1F7-24883247C453}" srcOrd="3" destOrd="0" parTransId="{D4858396-3FC6-41BA-9E35-919CDA19DA4F}" sibTransId="{EC783010-092F-46F7-AD37-41208FE694EE}"/>
    <dgm:cxn modelId="{3F1A2C3C-F20C-4A1A-A41F-CBA1C420FFC1}" type="presOf" srcId="{023AA247-F5AE-41F5-AEFC-62ED8E752334}" destId="{84B88870-6D89-4A9C-BA2A-DFAE82E43E3F}" srcOrd="0" destOrd="0" presId="urn:microsoft.com/office/officeart/2005/8/layout/hProcess4"/>
    <dgm:cxn modelId="{DEFAC35C-CA0C-47F3-9C2A-3016D4C9B373}" type="presOf" srcId="{FC6F621B-94CB-452F-82CD-3ACF91A61928}" destId="{FEA21C04-C9A4-4A24-8007-41C4C5272A90}" srcOrd="1" destOrd="0" presId="urn:microsoft.com/office/officeart/2005/8/layout/hProcess4"/>
    <dgm:cxn modelId="{9F530346-922C-47FD-996F-D3FB1226C373}" srcId="{AB650FA0-050F-4EA1-9F0B-AF6E248397AC}" destId="{FC6F621B-94CB-452F-82CD-3ACF91A61928}" srcOrd="0" destOrd="0" parTransId="{AC64EBFE-50E9-4F8F-BDF0-F4CF50447302}" sibTransId="{CF17C1B0-56F1-46AE-A35F-6DD30BD9F910}"/>
    <dgm:cxn modelId="{193BD567-8371-4B93-970D-3818DEAF22CD}" type="presOf" srcId="{FC6F621B-94CB-452F-82CD-3ACF91A61928}" destId="{58BC89A1-2193-4FF8-B85D-2B1A8C160190}" srcOrd="0" destOrd="0" presId="urn:microsoft.com/office/officeart/2005/8/layout/hProcess4"/>
    <dgm:cxn modelId="{44FB1B6A-7691-4B27-B696-3970B275D79B}" srcId="{2CB91F81-6F65-403F-90B9-494907D838E6}" destId="{50D946AD-5EBD-440C-AA84-EFA2D47C4BFE}" srcOrd="0" destOrd="0" parTransId="{351D5057-C658-4486-A3C4-D71F8CC12517}" sibTransId="{DE5770C9-7CF1-47A8-BE82-6E6BDD2F2093}"/>
    <dgm:cxn modelId="{B09BF850-8B78-4615-821A-17B135D46B5C}" type="presOf" srcId="{A62E2897-AAF5-4B22-A1F7-24883247C453}" destId="{971FA6E8-B0EB-4198-BC02-C22710DF35FC}" srcOrd="0" destOrd="0" presId="urn:microsoft.com/office/officeart/2005/8/layout/hProcess4"/>
    <dgm:cxn modelId="{68C33271-A001-4629-9364-F1E5FBF2A16F}" type="presOf" srcId="{0810D918-1268-4CC9-BAAA-08069F51781F}" destId="{A29556DD-88B9-4A5C-88C5-C0699C1F52BA}" srcOrd="0" destOrd="0" presId="urn:microsoft.com/office/officeart/2005/8/layout/hProcess4"/>
    <dgm:cxn modelId="{589E0158-F5CA-43E3-B470-4F4E7345BAB9}" srcId="{0FBF4A87-3A9F-4D2F-BDDC-77195525BAFC}" destId="{2CB91F81-6F65-403F-90B9-494907D838E6}" srcOrd="0" destOrd="0" parTransId="{15AC95D5-8583-4A40-825E-ABA7A9EFB9B9}" sibTransId="{EDE0DCB0-F727-4578-8107-8A61CB5F6F71}"/>
    <dgm:cxn modelId="{AAF58E7B-F0A3-4C70-88EA-744B3ABD9F33}" type="presOf" srcId="{EDE0DCB0-F727-4578-8107-8A61CB5F6F71}" destId="{0218FF33-5E15-416A-B114-6BBDDC9CD1DB}" srcOrd="0" destOrd="0" presId="urn:microsoft.com/office/officeart/2005/8/layout/hProcess4"/>
    <dgm:cxn modelId="{7EF33C7C-4CD5-443F-9E3F-1C26EB2C39FE}" type="presOf" srcId="{A19D8461-ED35-4C70-AFF2-114F664BF628}" destId="{73EE2C32-499E-4EEB-90CF-3FF875109E3E}" srcOrd="0" destOrd="0" presId="urn:microsoft.com/office/officeart/2005/8/layout/hProcess4"/>
    <dgm:cxn modelId="{BCFBFE7E-785A-4A34-8C87-12D3795ADB92}" type="presOf" srcId="{0810D918-1268-4CC9-BAAA-08069F51781F}" destId="{1526DCDD-C25B-474E-831A-B8159151D73D}" srcOrd="1" destOrd="0" presId="urn:microsoft.com/office/officeart/2005/8/layout/hProcess4"/>
    <dgm:cxn modelId="{B1C8107F-916F-489D-9EAC-7B4990798E26}" type="presOf" srcId="{24A48687-644D-4469-BD89-F5AB5B68BBB6}" destId="{AC301BB8-B8B2-4F91-AC1C-1DFFC39AE2EB}" srcOrd="0" destOrd="0" presId="urn:microsoft.com/office/officeart/2005/8/layout/hProcess4"/>
    <dgm:cxn modelId="{E2B36081-BD38-4C4A-8A8F-84EF3A3C4F26}" srcId="{0FBF4A87-3A9F-4D2F-BDDC-77195525BAFC}" destId="{24A48687-644D-4469-BD89-F5AB5B68BBB6}" srcOrd="1" destOrd="0" parTransId="{8A2D68D7-5DEC-4DEC-9335-97FB0FC7C948}" sibTransId="{023AA247-F5AE-41F5-AEFC-62ED8E752334}"/>
    <dgm:cxn modelId="{A94EA081-E8E1-4540-B188-DCED16067E87}" type="presOf" srcId="{2CB91F81-6F65-403F-90B9-494907D838E6}" destId="{07EEF165-3C39-49BC-BA29-0724BC1A1C2A}" srcOrd="0" destOrd="0" presId="urn:microsoft.com/office/officeart/2005/8/layout/hProcess4"/>
    <dgm:cxn modelId="{31206FA6-5B20-4D07-9534-191C2E9A6847}" type="presOf" srcId="{04204333-4432-4EF0-9183-1AFFFA0AB343}" destId="{CDC5E158-6D1E-479F-B8C9-C87AD8DB995E}" srcOrd="1" destOrd="0" presId="urn:microsoft.com/office/officeart/2005/8/layout/hProcess4"/>
    <dgm:cxn modelId="{939D9EBD-0D42-4DFF-9DDE-B269BAA58839}" type="presOf" srcId="{04204333-4432-4EF0-9183-1AFFFA0AB343}" destId="{EB5F557A-CB32-4284-9B16-DC3F021E244F}" srcOrd="0" destOrd="0" presId="urn:microsoft.com/office/officeart/2005/8/layout/hProcess4"/>
    <dgm:cxn modelId="{F26F15D0-2B82-4AED-91F4-64092512819A}" srcId="{AFEE638A-378A-436A-B41F-F16C49BF11B8}" destId="{03BDB357-A9DF-413E-967C-CA0195A820E7}" srcOrd="0" destOrd="0" parTransId="{2193784C-A3DC-4227-8947-BD1AC97873A8}" sibTransId="{5268049D-C24F-402A-8876-24E9E9FC5344}"/>
    <dgm:cxn modelId="{3F0F26D4-CFC0-452B-9245-6ECBF00BDD7B}" type="presOf" srcId="{03BDB357-A9DF-413E-967C-CA0195A820E7}" destId="{8FA5D061-C96F-4087-83CF-DA9A5E6306C7}" srcOrd="0" destOrd="0" presId="urn:microsoft.com/office/officeart/2005/8/layout/hProcess4"/>
    <dgm:cxn modelId="{D24E59D5-E67D-4C5E-BEB3-7467CC5E619A}" srcId="{0FBF4A87-3A9F-4D2F-BDDC-77195525BAFC}" destId="{AB650FA0-050F-4EA1-9F0B-AF6E248397AC}" srcOrd="2" destOrd="0" parTransId="{F0D2B81D-398C-4122-B19A-EF383196E12B}" sibTransId="{A19D8461-ED35-4C70-AFF2-114F664BF628}"/>
    <dgm:cxn modelId="{67BEAFDD-C8E0-4A11-996D-D23ED4094E3C}" srcId="{24A48687-644D-4469-BD89-F5AB5B68BBB6}" destId="{04204333-4432-4EF0-9183-1AFFFA0AB343}" srcOrd="0" destOrd="0" parTransId="{336BE0B1-D1B1-4D8B-8F1E-304AE8E33181}" sibTransId="{93493A74-053A-4CDE-A0A0-7A84BEB6EB69}"/>
    <dgm:cxn modelId="{08E9F3DF-8D8A-4508-A251-C7AD31205656}" srcId="{A62E2897-AAF5-4B22-A1F7-24883247C453}" destId="{0810D918-1268-4CC9-BAAA-08069F51781F}" srcOrd="0" destOrd="0" parTransId="{AB63900F-DE9B-4AFC-AAC2-79D42C385A79}" sibTransId="{582812A5-D274-4BC3-BF48-CCFA57353943}"/>
    <dgm:cxn modelId="{9A08F4E5-058C-4F2F-964E-69153387368B}" type="presOf" srcId="{EC783010-092F-46F7-AD37-41208FE694EE}" destId="{C5D3FB2E-BFC2-4976-ACE9-8EC82A1C5A44}" srcOrd="0" destOrd="0" presId="urn:microsoft.com/office/officeart/2005/8/layout/hProcess4"/>
    <dgm:cxn modelId="{560722E8-444F-4D82-B055-16919345574F}" type="presOf" srcId="{50D946AD-5EBD-440C-AA84-EFA2D47C4BFE}" destId="{D627F09B-E76E-4F23-B914-EFC2563A3375}" srcOrd="0" destOrd="0" presId="urn:microsoft.com/office/officeart/2005/8/layout/hProcess4"/>
    <dgm:cxn modelId="{4B583803-A477-4AF8-BED2-8313C804AE12}" type="presParOf" srcId="{D0C142D7-EF6C-4DEC-9B44-65156BAD93E7}" destId="{D6FC57E1-40C9-48B5-BA1D-26892A8F26B3}" srcOrd="0" destOrd="0" presId="urn:microsoft.com/office/officeart/2005/8/layout/hProcess4"/>
    <dgm:cxn modelId="{978071DF-C337-4344-A3B9-780678F04A0B}" type="presParOf" srcId="{D0C142D7-EF6C-4DEC-9B44-65156BAD93E7}" destId="{F3F73447-660C-4068-AC63-B4E0E50EB577}" srcOrd="1" destOrd="0" presId="urn:microsoft.com/office/officeart/2005/8/layout/hProcess4"/>
    <dgm:cxn modelId="{B38D22F2-9DC7-4D62-9B8A-A02923A9C952}" type="presParOf" srcId="{D0C142D7-EF6C-4DEC-9B44-65156BAD93E7}" destId="{882F2D01-C3E3-4530-BBE4-3064C0A4B791}" srcOrd="2" destOrd="0" presId="urn:microsoft.com/office/officeart/2005/8/layout/hProcess4"/>
    <dgm:cxn modelId="{32003E2E-28C5-4A07-86F3-807035029F58}" type="presParOf" srcId="{882F2D01-C3E3-4530-BBE4-3064C0A4B791}" destId="{1CB0377F-3EF4-4458-B082-A501635CA0EF}" srcOrd="0" destOrd="0" presId="urn:microsoft.com/office/officeart/2005/8/layout/hProcess4"/>
    <dgm:cxn modelId="{D7DD4242-4A15-4898-BE3F-7AF910ED8EE9}" type="presParOf" srcId="{1CB0377F-3EF4-4458-B082-A501635CA0EF}" destId="{E5441C77-F5E8-4EB8-BFD1-151C459AD93A}" srcOrd="0" destOrd="0" presId="urn:microsoft.com/office/officeart/2005/8/layout/hProcess4"/>
    <dgm:cxn modelId="{EF3F518C-A14F-4537-A14B-7C8927DC8AE1}" type="presParOf" srcId="{1CB0377F-3EF4-4458-B082-A501635CA0EF}" destId="{D627F09B-E76E-4F23-B914-EFC2563A3375}" srcOrd="1" destOrd="0" presId="urn:microsoft.com/office/officeart/2005/8/layout/hProcess4"/>
    <dgm:cxn modelId="{B246D62A-FA77-47ED-A1C6-83A7E81B7350}" type="presParOf" srcId="{1CB0377F-3EF4-4458-B082-A501635CA0EF}" destId="{E7C6563F-3771-4F21-943E-0387B497DFAF}" srcOrd="2" destOrd="0" presId="urn:microsoft.com/office/officeart/2005/8/layout/hProcess4"/>
    <dgm:cxn modelId="{62293868-D33F-492A-A49D-5104D96B1DEA}" type="presParOf" srcId="{1CB0377F-3EF4-4458-B082-A501635CA0EF}" destId="{07EEF165-3C39-49BC-BA29-0724BC1A1C2A}" srcOrd="3" destOrd="0" presId="urn:microsoft.com/office/officeart/2005/8/layout/hProcess4"/>
    <dgm:cxn modelId="{3D3793F8-6124-4513-ABE1-CAFEA21DC299}" type="presParOf" srcId="{1CB0377F-3EF4-4458-B082-A501635CA0EF}" destId="{286440E3-8A6C-4247-8D17-8E7A7D8B9907}" srcOrd="4" destOrd="0" presId="urn:microsoft.com/office/officeart/2005/8/layout/hProcess4"/>
    <dgm:cxn modelId="{A4BE4BC6-5F85-4F6B-BF69-D1141936B334}" type="presParOf" srcId="{882F2D01-C3E3-4530-BBE4-3064C0A4B791}" destId="{0218FF33-5E15-416A-B114-6BBDDC9CD1DB}" srcOrd="1" destOrd="0" presId="urn:microsoft.com/office/officeart/2005/8/layout/hProcess4"/>
    <dgm:cxn modelId="{79BA5B0F-352A-464D-817E-C63789A5DBCC}" type="presParOf" srcId="{882F2D01-C3E3-4530-BBE4-3064C0A4B791}" destId="{45342DDE-9624-4187-A7BB-6A6328F30B2C}" srcOrd="2" destOrd="0" presId="urn:microsoft.com/office/officeart/2005/8/layout/hProcess4"/>
    <dgm:cxn modelId="{6723F3F3-D00C-4120-874A-E4CC691D1451}" type="presParOf" srcId="{45342DDE-9624-4187-A7BB-6A6328F30B2C}" destId="{C99309A8-2223-478B-AB92-DF1BAD51E2FB}" srcOrd="0" destOrd="0" presId="urn:microsoft.com/office/officeart/2005/8/layout/hProcess4"/>
    <dgm:cxn modelId="{D2378040-91A5-441C-9457-125C29286C71}" type="presParOf" srcId="{45342DDE-9624-4187-A7BB-6A6328F30B2C}" destId="{EB5F557A-CB32-4284-9B16-DC3F021E244F}" srcOrd="1" destOrd="0" presId="urn:microsoft.com/office/officeart/2005/8/layout/hProcess4"/>
    <dgm:cxn modelId="{64E0C0AF-BFD7-4300-9009-DC1816B4917C}" type="presParOf" srcId="{45342DDE-9624-4187-A7BB-6A6328F30B2C}" destId="{CDC5E158-6D1E-479F-B8C9-C87AD8DB995E}" srcOrd="2" destOrd="0" presId="urn:microsoft.com/office/officeart/2005/8/layout/hProcess4"/>
    <dgm:cxn modelId="{CDFC19AB-A40B-4EB7-BFB1-6BA0F5125F8F}" type="presParOf" srcId="{45342DDE-9624-4187-A7BB-6A6328F30B2C}" destId="{AC301BB8-B8B2-4F91-AC1C-1DFFC39AE2EB}" srcOrd="3" destOrd="0" presId="urn:microsoft.com/office/officeart/2005/8/layout/hProcess4"/>
    <dgm:cxn modelId="{65D469EE-32C2-4FEF-8507-0B6744D9DBF2}" type="presParOf" srcId="{45342DDE-9624-4187-A7BB-6A6328F30B2C}" destId="{E34A4456-097F-445B-AB38-C901D5D07063}" srcOrd="4" destOrd="0" presId="urn:microsoft.com/office/officeart/2005/8/layout/hProcess4"/>
    <dgm:cxn modelId="{EE328FD5-27C8-4D6C-9A6F-0CF9C600E09B}" type="presParOf" srcId="{882F2D01-C3E3-4530-BBE4-3064C0A4B791}" destId="{84B88870-6D89-4A9C-BA2A-DFAE82E43E3F}" srcOrd="3" destOrd="0" presId="urn:microsoft.com/office/officeart/2005/8/layout/hProcess4"/>
    <dgm:cxn modelId="{FA9E5FBB-3121-4913-9750-06CC909D0CC4}" type="presParOf" srcId="{882F2D01-C3E3-4530-BBE4-3064C0A4B791}" destId="{63A13454-9F34-4C03-9229-EC3F11A30850}" srcOrd="4" destOrd="0" presId="urn:microsoft.com/office/officeart/2005/8/layout/hProcess4"/>
    <dgm:cxn modelId="{5920C0DE-264C-4D1C-BCB8-A65392B973B0}" type="presParOf" srcId="{63A13454-9F34-4C03-9229-EC3F11A30850}" destId="{DFF45132-F8D0-4E0F-8C0F-230FD74A6914}" srcOrd="0" destOrd="0" presId="urn:microsoft.com/office/officeart/2005/8/layout/hProcess4"/>
    <dgm:cxn modelId="{9E96BE62-406A-4EF2-98C9-713483B0BB4A}" type="presParOf" srcId="{63A13454-9F34-4C03-9229-EC3F11A30850}" destId="{58BC89A1-2193-4FF8-B85D-2B1A8C160190}" srcOrd="1" destOrd="0" presId="urn:microsoft.com/office/officeart/2005/8/layout/hProcess4"/>
    <dgm:cxn modelId="{607123AC-ECCD-4C45-9816-E63D597FCEC4}" type="presParOf" srcId="{63A13454-9F34-4C03-9229-EC3F11A30850}" destId="{FEA21C04-C9A4-4A24-8007-41C4C5272A90}" srcOrd="2" destOrd="0" presId="urn:microsoft.com/office/officeart/2005/8/layout/hProcess4"/>
    <dgm:cxn modelId="{CDB3474A-1F3D-4BA8-9694-F8F44AF37D8B}" type="presParOf" srcId="{63A13454-9F34-4C03-9229-EC3F11A30850}" destId="{3BFEA0B4-2F87-40E0-8111-0B5ADBF1A62B}" srcOrd="3" destOrd="0" presId="urn:microsoft.com/office/officeart/2005/8/layout/hProcess4"/>
    <dgm:cxn modelId="{54C84E70-E30A-41C4-AECC-663CECCD8258}" type="presParOf" srcId="{63A13454-9F34-4C03-9229-EC3F11A30850}" destId="{7F2B4539-C3A7-4DFA-9FDC-D9439D9F0E1B}" srcOrd="4" destOrd="0" presId="urn:microsoft.com/office/officeart/2005/8/layout/hProcess4"/>
    <dgm:cxn modelId="{88468296-4320-4E76-8645-3076C20376F7}" type="presParOf" srcId="{882F2D01-C3E3-4530-BBE4-3064C0A4B791}" destId="{73EE2C32-499E-4EEB-90CF-3FF875109E3E}" srcOrd="5" destOrd="0" presId="urn:microsoft.com/office/officeart/2005/8/layout/hProcess4"/>
    <dgm:cxn modelId="{2228A422-CE7D-4C73-8E56-0653A3AC6C14}" type="presParOf" srcId="{882F2D01-C3E3-4530-BBE4-3064C0A4B791}" destId="{D0E3EEA3-8860-487C-A3FB-161EDB2D3D5C}" srcOrd="6" destOrd="0" presId="urn:microsoft.com/office/officeart/2005/8/layout/hProcess4"/>
    <dgm:cxn modelId="{77C680DB-4F72-4B92-982E-A8ED725BE332}" type="presParOf" srcId="{D0E3EEA3-8860-487C-A3FB-161EDB2D3D5C}" destId="{EEBD9619-37CE-4C04-921F-59A2F023A367}" srcOrd="0" destOrd="0" presId="urn:microsoft.com/office/officeart/2005/8/layout/hProcess4"/>
    <dgm:cxn modelId="{13834496-AEF4-4D41-A3E7-2AF3910A253C}" type="presParOf" srcId="{D0E3EEA3-8860-487C-A3FB-161EDB2D3D5C}" destId="{A29556DD-88B9-4A5C-88C5-C0699C1F52BA}" srcOrd="1" destOrd="0" presId="urn:microsoft.com/office/officeart/2005/8/layout/hProcess4"/>
    <dgm:cxn modelId="{1210052E-645C-429F-8989-EE5C31E3DF13}" type="presParOf" srcId="{D0E3EEA3-8860-487C-A3FB-161EDB2D3D5C}" destId="{1526DCDD-C25B-474E-831A-B8159151D73D}" srcOrd="2" destOrd="0" presId="urn:microsoft.com/office/officeart/2005/8/layout/hProcess4"/>
    <dgm:cxn modelId="{A098E8FA-287A-49FF-942B-D32439467105}" type="presParOf" srcId="{D0E3EEA3-8860-487C-A3FB-161EDB2D3D5C}" destId="{971FA6E8-B0EB-4198-BC02-C22710DF35FC}" srcOrd="3" destOrd="0" presId="urn:microsoft.com/office/officeart/2005/8/layout/hProcess4"/>
    <dgm:cxn modelId="{76E57718-EEE1-45CE-8B20-739DB4231E3D}" type="presParOf" srcId="{D0E3EEA3-8860-487C-A3FB-161EDB2D3D5C}" destId="{FF1A4C01-83E7-4FEB-8E5B-8B7D03697EED}" srcOrd="4" destOrd="0" presId="urn:microsoft.com/office/officeart/2005/8/layout/hProcess4"/>
    <dgm:cxn modelId="{A9C47F40-6E66-4CA2-9ED9-189E80376D72}" type="presParOf" srcId="{882F2D01-C3E3-4530-BBE4-3064C0A4B791}" destId="{C5D3FB2E-BFC2-4976-ACE9-8EC82A1C5A44}" srcOrd="7" destOrd="0" presId="urn:microsoft.com/office/officeart/2005/8/layout/hProcess4"/>
    <dgm:cxn modelId="{5AF3C6AC-BB8F-4573-BCBA-B7097EC1E8A0}" type="presParOf" srcId="{882F2D01-C3E3-4530-BBE4-3064C0A4B791}" destId="{F806C869-E357-4489-A709-48DE2DFD45A0}" srcOrd="8" destOrd="0" presId="urn:microsoft.com/office/officeart/2005/8/layout/hProcess4"/>
    <dgm:cxn modelId="{214D5F26-FAF0-4E09-99E6-C08D9E6D4609}" type="presParOf" srcId="{F806C869-E357-4489-A709-48DE2DFD45A0}" destId="{9409E279-E139-4212-A804-3265279DDD2D}" srcOrd="0" destOrd="0" presId="urn:microsoft.com/office/officeart/2005/8/layout/hProcess4"/>
    <dgm:cxn modelId="{73868CDF-410C-464F-98D9-997AA9B24EBE}" type="presParOf" srcId="{F806C869-E357-4489-A709-48DE2DFD45A0}" destId="{8FA5D061-C96F-4087-83CF-DA9A5E6306C7}" srcOrd="1" destOrd="0" presId="urn:microsoft.com/office/officeart/2005/8/layout/hProcess4"/>
    <dgm:cxn modelId="{20C53851-3194-4F61-A899-7CF7199663B8}" type="presParOf" srcId="{F806C869-E357-4489-A709-48DE2DFD45A0}" destId="{0AE2206D-3BF1-4D0C-87A8-4BD5A12DE3E7}" srcOrd="2" destOrd="0" presId="urn:microsoft.com/office/officeart/2005/8/layout/hProcess4"/>
    <dgm:cxn modelId="{BDED31C5-8095-4D35-AF61-3E3006A74E02}" type="presParOf" srcId="{F806C869-E357-4489-A709-48DE2DFD45A0}" destId="{E22E8264-E712-4B04-9779-CDB829E217D9}" srcOrd="3" destOrd="0" presId="urn:microsoft.com/office/officeart/2005/8/layout/hProcess4"/>
    <dgm:cxn modelId="{5F78DB2C-CCE8-4F42-8F34-92F5E1D0C163}" type="presParOf" srcId="{F806C869-E357-4489-A709-48DE2DFD45A0}" destId="{32939510-7C6B-4248-8979-9F93C5C9C74A}" srcOrd="4" destOrd="0" presId="urn:microsoft.com/office/officeart/2005/8/layout/h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09BDC2-ABC7-46AD-B312-BC6EED07DE9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91025E04-10A7-4E84-A838-B34AD680C156}">
      <dgm:prSet phldrT="[Text]" custT="1"/>
      <dgm:spPr>
        <a:solidFill>
          <a:srgbClr val="7272C0"/>
        </a:solidFill>
        <a:ln>
          <a:solidFill>
            <a:srgbClr val="7272C0"/>
          </a:solidFill>
        </a:ln>
      </dgm:spPr>
      <dgm:t>
        <a:bodyPr/>
        <a:lstStyle/>
        <a:p>
          <a:r>
            <a:rPr lang="en-IN" sz="1800" b="1"/>
            <a:t>Data Collection and Labelling</a:t>
          </a:r>
        </a:p>
      </dgm:t>
    </dgm:pt>
    <dgm:pt modelId="{0A1FD7D2-D8DB-4EB0-996D-348912113C58}" type="parTrans" cxnId="{3ED9684E-A50F-4B43-AF44-292094AD184E}">
      <dgm:prSet/>
      <dgm:spPr/>
      <dgm:t>
        <a:bodyPr/>
        <a:lstStyle/>
        <a:p>
          <a:endParaRPr lang="en-IN"/>
        </a:p>
      </dgm:t>
    </dgm:pt>
    <dgm:pt modelId="{0DC44A5E-56F3-4A0C-BDF2-8A20EA303F6C}" type="sibTrans" cxnId="{3ED9684E-A50F-4B43-AF44-292094AD184E}">
      <dgm:prSet/>
      <dgm:spPr/>
      <dgm:t>
        <a:bodyPr/>
        <a:lstStyle/>
        <a:p>
          <a:endParaRPr lang="en-IN"/>
        </a:p>
      </dgm:t>
    </dgm:pt>
    <dgm:pt modelId="{7F09906F-A1E1-4390-A9AC-B850507EA747}">
      <dgm:prSet phldrT="[Text]" custT="1"/>
      <dgm:spPr>
        <a:solidFill>
          <a:srgbClr val="D6D6F8">
            <a:alpha val="90000"/>
          </a:srgbClr>
        </a:solidFill>
        <a:ln>
          <a:solidFill>
            <a:srgbClr val="7272C0">
              <a:alpha val="90000"/>
            </a:srgbClr>
          </a:solidFill>
        </a:ln>
      </dgm:spPr>
      <dgm:t>
        <a:bodyPr/>
        <a:lstStyle/>
        <a:p>
          <a:r>
            <a:rPr lang="en-US" sz="1600"/>
            <a:t>Upload images for each class the model should recognize </a:t>
          </a:r>
          <a:endParaRPr lang="en-IN" sz="1600"/>
        </a:p>
      </dgm:t>
    </dgm:pt>
    <dgm:pt modelId="{1DA20461-DA9B-4AB5-81C0-E6D26C56A18A}" type="parTrans" cxnId="{34CAF92E-0796-4452-B674-98CE60490208}">
      <dgm:prSet/>
      <dgm:spPr/>
      <dgm:t>
        <a:bodyPr/>
        <a:lstStyle/>
        <a:p>
          <a:endParaRPr lang="en-IN"/>
        </a:p>
      </dgm:t>
    </dgm:pt>
    <dgm:pt modelId="{0CE0411A-89B2-4D6E-8B99-C042AA66F81F}" type="sibTrans" cxnId="{34CAF92E-0796-4452-B674-98CE60490208}">
      <dgm:prSet/>
      <dgm:spPr/>
      <dgm:t>
        <a:bodyPr/>
        <a:lstStyle/>
        <a:p>
          <a:endParaRPr lang="en-IN"/>
        </a:p>
      </dgm:t>
    </dgm:pt>
    <dgm:pt modelId="{A6AEA64C-3FCC-474A-B127-ED874F3FC933}">
      <dgm:prSet phldrT="[Text]" custT="1"/>
      <dgm:spPr>
        <a:solidFill>
          <a:srgbClr val="D6D6F8">
            <a:alpha val="90000"/>
          </a:srgbClr>
        </a:solidFill>
        <a:ln>
          <a:solidFill>
            <a:srgbClr val="7272C0">
              <a:alpha val="90000"/>
            </a:srgbClr>
          </a:solidFill>
        </a:ln>
      </dgm:spPr>
      <dgm:t>
        <a:bodyPr/>
        <a:lstStyle/>
        <a:p>
          <a:r>
            <a:rPr lang="en-US" sz="1600"/>
            <a:t>Assign categories to images to distinguish between them</a:t>
          </a:r>
          <a:endParaRPr lang="en-IN" sz="1600"/>
        </a:p>
      </dgm:t>
    </dgm:pt>
    <dgm:pt modelId="{014128D8-D224-427A-84EA-8DF2ABB3CE30}" type="parTrans" cxnId="{3B6044FD-8736-48C8-B590-F5D36B023703}">
      <dgm:prSet/>
      <dgm:spPr/>
      <dgm:t>
        <a:bodyPr/>
        <a:lstStyle/>
        <a:p>
          <a:endParaRPr lang="en-IN"/>
        </a:p>
      </dgm:t>
    </dgm:pt>
    <dgm:pt modelId="{DB7AF007-4804-4B14-BF05-49A59F46745E}" type="sibTrans" cxnId="{3B6044FD-8736-48C8-B590-F5D36B023703}">
      <dgm:prSet/>
      <dgm:spPr/>
      <dgm:t>
        <a:bodyPr/>
        <a:lstStyle/>
        <a:p>
          <a:endParaRPr lang="en-IN"/>
        </a:p>
      </dgm:t>
    </dgm:pt>
    <dgm:pt modelId="{04094E98-11FB-44ED-B18D-9D81FF99AFA1}">
      <dgm:prSet phldrT="[Text]" custT="1"/>
      <dgm:spPr>
        <a:solidFill>
          <a:srgbClr val="7272C0"/>
        </a:solidFill>
        <a:ln>
          <a:solidFill>
            <a:srgbClr val="7272C0"/>
          </a:solidFill>
        </a:ln>
      </dgm:spPr>
      <dgm:t>
        <a:bodyPr/>
        <a:lstStyle/>
        <a:p>
          <a:r>
            <a:rPr lang="en-IN" sz="1800" b="1" kern="1200">
              <a:solidFill>
                <a:srgbClr val="FFFFFF"/>
              </a:solidFill>
              <a:latin typeface="Arial"/>
              <a:ea typeface="+mn-ea"/>
              <a:cs typeface="+mn-cs"/>
            </a:rPr>
            <a:t>Model Training</a:t>
          </a:r>
        </a:p>
      </dgm:t>
    </dgm:pt>
    <dgm:pt modelId="{5C3C3481-6CAC-483E-B5B8-3107FB2792A8}" type="parTrans" cxnId="{3718E2ED-C921-4D02-A3AC-EFBC8D230AD6}">
      <dgm:prSet/>
      <dgm:spPr/>
      <dgm:t>
        <a:bodyPr/>
        <a:lstStyle/>
        <a:p>
          <a:endParaRPr lang="en-IN"/>
        </a:p>
      </dgm:t>
    </dgm:pt>
    <dgm:pt modelId="{9492C372-9C17-4973-AC25-737DBFB057EC}" type="sibTrans" cxnId="{3718E2ED-C921-4D02-A3AC-EFBC8D230AD6}">
      <dgm:prSet/>
      <dgm:spPr/>
      <dgm:t>
        <a:bodyPr/>
        <a:lstStyle/>
        <a:p>
          <a:endParaRPr lang="en-IN"/>
        </a:p>
      </dgm:t>
    </dgm:pt>
    <dgm:pt modelId="{80A1CDF3-8CD3-4536-8027-50244739FCFA}">
      <dgm:prSet phldrT="[Text]" custT="1"/>
      <dgm:spPr>
        <a:solidFill>
          <a:srgbClr val="D6D6F8">
            <a:alpha val="90000"/>
          </a:srgbClr>
        </a:solidFill>
        <a:ln>
          <a:solidFill>
            <a:srgbClr val="7272C0">
              <a:alpha val="90000"/>
            </a:srgbClr>
          </a:solidFill>
        </a:ln>
      </dgm:spPr>
      <dgm:t>
        <a:bodyPr/>
        <a:lstStyle/>
        <a:p>
          <a:r>
            <a:rPr lang="en-US" sz="1600"/>
            <a:t>Uses deep learning algorithms to train</a:t>
          </a:r>
          <a:endParaRPr lang="en-IN" sz="1600"/>
        </a:p>
      </dgm:t>
    </dgm:pt>
    <dgm:pt modelId="{9431D9C7-D433-4096-8C6C-1269107CC8D7}" type="parTrans" cxnId="{6DFD111A-69F2-4A6B-A93C-EE080DD2B814}">
      <dgm:prSet/>
      <dgm:spPr/>
      <dgm:t>
        <a:bodyPr/>
        <a:lstStyle/>
        <a:p>
          <a:endParaRPr lang="en-IN"/>
        </a:p>
      </dgm:t>
    </dgm:pt>
    <dgm:pt modelId="{10D0F96C-DA1B-4B93-847C-A2DEADD2D7FB}" type="sibTrans" cxnId="{6DFD111A-69F2-4A6B-A93C-EE080DD2B814}">
      <dgm:prSet/>
      <dgm:spPr/>
      <dgm:t>
        <a:bodyPr/>
        <a:lstStyle/>
        <a:p>
          <a:endParaRPr lang="en-IN"/>
        </a:p>
      </dgm:t>
    </dgm:pt>
    <dgm:pt modelId="{0032C25C-EFB9-48EF-A890-FE6A9652EA25}">
      <dgm:prSet phldrT="[Text]" custT="1"/>
      <dgm:spPr>
        <a:solidFill>
          <a:srgbClr val="D6D6F8">
            <a:alpha val="90000"/>
          </a:srgbClr>
        </a:solidFill>
        <a:ln>
          <a:solidFill>
            <a:srgbClr val="7272C0">
              <a:alpha val="90000"/>
            </a:srgbClr>
          </a:solidFill>
        </a:ln>
      </dgm:spPr>
      <dgm:t>
        <a:bodyPr/>
        <a:lstStyle/>
        <a:p>
          <a:r>
            <a:rPr lang="en-US" sz="1600"/>
            <a:t>Involves multiple passes over the images to recognize patterns and features</a:t>
          </a:r>
          <a:endParaRPr lang="en-IN" sz="1600"/>
        </a:p>
      </dgm:t>
    </dgm:pt>
    <dgm:pt modelId="{17901DDA-248F-4113-9749-C6276E15A580}" type="parTrans" cxnId="{E2D9D722-EA49-416C-9A76-3803DF5DBC57}">
      <dgm:prSet/>
      <dgm:spPr/>
      <dgm:t>
        <a:bodyPr/>
        <a:lstStyle/>
        <a:p>
          <a:endParaRPr lang="en-IN"/>
        </a:p>
      </dgm:t>
    </dgm:pt>
    <dgm:pt modelId="{0279AC50-E7A5-4BAA-811D-B306A8A60619}" type="sibTrans" cxnId="{E2D9D722-EA49-416C-9A76-3803DF5DBC57}">
      <dgm:prSet/>
      <dgm:spPr/>
      <dgm:t>
        <a:bodyPr/>
        <a:lstStyle/>
        <a:p>
          <a:endParaRPr lang="en-IN"/>
        </a:p>
      </dgm:t>
    </dgm:pt>
    <dgm:pt modelId="{3E421372-E3DA-49BC-9954-369911320264}">
      <dgm:prSet phldrT="[Text]" custT="1"/>
      <dgm:spPr>
        <a:solidFill>
          <a:srgbClr val="7272C0"/>
        </a:solidFill>
        <a:ln>
          <a:solidFill>
            <a:srgbClr val="7272C0"/>
          </a:solidFill>
        </a:ln>
      </dgm:spPr>
      <dgm:t>
        <a:bodyPr/>
        <a:lstStyle/>
        <a:p>
          <a:r>
            <a:rPr lang="en-IN" sz="1800" b="1" kern="1200">
              <a:solidFill>
                <a:srgbClr val="FFFFFF"/>
              </a:solidFill>
              <a:latin typeface="Arial"/>
              <a:ea typeface="+mn-ea"/>
              <a:cs typeface="+mn-cs"/>
            </a:rPr>
            <a:t>Export and Deployment</a:t>
          </a:r>
        </a:p>
      </dgm:t>
    </dgm:pt>
    <dgm:pt modelId="{CC4E44EE-457A-43E7-9C72-D0DB2F9FFCE4}" type="parTrans" cxnId="{C807EFDD-A5AD-473A-8A3A-2802C2D5A8B2}">
      <dgm:prSet/>
      <dgm:spPr/>
      <dgm:t>
        <a:bodyPr/>
        <a:lstStyle/>
        <a:p>
          <a:endParaRPr lang="en-IN"/>
        </a:p>
      </dgm:t>
    </dgm:pt>
    <dgm:pt modelId="{717B1D2B-A9B5-4CFD-BA41-6C7D0D442718}" type="sibTrans" cxnId="{C807EFDD-A5AD-473A-8A3A-2802C2D5A8B2}">
      <dgm:prSet/>
      <dgm:spPr/>
      <dgm:t>
        <a:bodyPr/>
        <a:lstStyle/>
        <a:p>
          <a:endParaRPr lang="en-IN"/>
        </a:p>
      </dgm:t>
    </dgm:pt>
    <dgm:pt modelId="{F07BFFAF-4D35-4771-B018-7EEEDF3CF70B}">
      <dgm:prSet phldrT="[Text]" custT="1"/>
      <dgm:spPr>
        <a:solidFill>
          <a:srgbClr val="D6D6F8">
            <a:alpha val="90000"/>
          </a:srgbClr>
        </a:solidFill>
        <a:ln>
          <a:solidFill>
            <a:srgbClr val="7272C0">
              <a:alpha val="90000"/>
            </a:srgbClr>
          </a:solidFill>
        </a:ln>
      </dgm:spPr>
      <dgm:t>
        <a:bodyPr/>
        <a:lstStyle/>
        <a:p>
          <a:r>
            <a:rPr lang="en-US" sz="1600"/>
            <a:t>Model can be exported as a TensorFlow or JavaScript model</a:t>
          </a:r>
          <a:endParaRPr lang="en-IN" sz="1600"/>
        </a:p>
      </dgm:t>
    </dgm:pt>
    <dgm:pt modelId="{49E367BF-A540-4403-85E0-45DA99249A12}" type="parTrans" cxnId="{06541512-0128-4FA3-8308-B3997B308523}">
      <dgm:prSet/>
      <dgm:spPr/>
      <dgm:t>
        <a:bodyPr/>
        <a:lstStyle/>
        <a:p>
          <a:endParaRPr lang="en-IN"/>
        </a:p>
      </dgm:t>
    </dgm:pt>
    <dgm:pt modelId="{5DE97EA5-712B-4FB4-9FC3-DB7AB4A2AE21}" type="sibTrans" cxnId="{06541512-0128-4FA3-8308-B3997B308523}">
      <dgm:prSet/>
      <dgm:spPr/>
      <dgm:t>
        <a:bodyPr/>
        <a:lstStyle/>
        <a:p>
          <a:endParaRPr lang="en-IN"/>
        </a:p>
      </dgm:t>
    </dgm:pt>
    <dgm:pt modelId="{71BAA5FE-F137-4E8D-846A-8846479F1881}">
      <dgm:prSet phldrT="[Text]" custT="1"/>
      <dgm:spPr>
        <a:solidFill>
          <a:srgbClr val="D6D6F8">
            <a:alpha val="90000"/>
          </a:srgbClr>
        </a:solidFill>
        <a:ln>
          <a:solidFill>
            <a:srgbClr val="7272C0">
              <a:alpha val="90000"/>
            </a:srgbClr>
          </a:solidFill>
        </a:ln>
      </dgm:spPr>
      <dgm:t>
        <a:bodyPr/>
        <a:lstStyle/>
        <a:p>
          <a:r>
            <a:rPr lang="en-US" sz="1600"/>
            <a:t>Models can be integrated into web or mobile apps</a:t>
          </a:r>
          <a:endParaRPr lang="en-IN" sz="1600"/>
        </a:p>
      </dgm:t>
    </dgm:pt>
    <dgm:pt modelId="{C471913F-D0CD-414B-92EE-0DC03DD002DA}" type="parTrans" cxnId="{CAD38508-3821-4467-8325-1ED52F62516C}">
      <dgm:prSet/>
      <dgm:spPr/>
      <dgm:t>
        <a:bodyPr/>
        <a:lstStyle/>
        <a:p>
          <a:endParaRPr lang="en-IN"/>
        </a:p>
      </dgm:t>
    </dgm:pt>
    <dgm:pt modelId="{8960C3DD-05DD-43BB-BCD9-E04BD425B9AC}" type="sibTrans" cxnId="{CAD38508-3821-4467-8325-1ED52F62516C}">
      <dgm:prSet/>
      <dgm:spPr/>
      <dgm:t>
        <a:bodyPr/>
        <a:lstStyle/>
        <a:p>
          <a:endParaRPr lang="en-IN"/>
        </a:p>
      </dgm:t>
    </dgm:pt>
    <dgm:pt modelId="{F0370CB9-596F-4C64-B2C4-3833F077FFDB}">
      <dgm:prSet phldrT="[Text]" custT="1"/>
      <dgm:spPr>
        <a:solidFill>
          <a:srgbClr val="D6D6F8">
            <a:alpha val="90000"/>
          </a:srgbClr>
        </a:solidFill>
        <a:ln>
          <a:solidFill>
            <a:srgbClr val="7272C0">
              <a:alpha val="90000"/>
            </a:srgbClr>
          </a:solidFill>
        </a:ln>
      </dgm:spPr>
      <dgm:t>
        <a:bodyPr/>
        <a:lstStyle/>
        <a:p>
          <a:endParaRPr lang="en-IN" sz="1600"/>
        </a:p>
      </dgm:t>
    </dgm:pt>
    <dgm:pt modelId="{25B81984-3FBD-4A3A-8ADE-5909C982C8B9}" type="parTrans" cxnId="{56B89228-45FB-4EB8-8B7D-4C6C58AEC3E6}">
      <dgm:prSet/>
      <dgm:spPr/>
      <dgm:t>
        <a:bodyPr/>
        <a:lstStyle/>
        <a:p>
          <a:endParaRPr lang="en-IN"/>
        </a:p>
      </dgm:t>
    </dgm:pt>
    <dgm:pt modelId="{11115D7A-6E1D-4BF6-80FE-2D22DEECF128}" type="sibTrans" cxnId="{56B89228-45FB-4EB8-8B7D-4C6C58AEC3E6}">
      <dgm:prSet/>
      <dgm:spPr/>
      <dgm:t>
        <a:bodyPr/>
        <a:lstStyle/>
        <a:p>
          <a:endParaRPr lang="en-IN"/>
        </a:p>
      </dgm:t>
    </dgm:pt>
    <dgm:pt modelId="{E4922B3D-CCFC-43A3-8D55-52533E031EB2}">
      <dgm:prSet phldrT="[Text]" custT="1"/>
      <dgm:spPr>
        <a:solidFill>
          <a:srgbClr val="D6D6F8">
            <a:alpha val="90000"/>
          </a:srgbClr>
        </a:solidFill>
        <a:ln>
          <a:solidFill>
            <a:srgbClr val="7272C0">
              <a:alpha val="90000"/>
            </a:srgbClr>
          </a:solidFill>
        </a:ln>
      </dgm:spPr>
      <dgm:t>
        <a:bodyPr/>
        <a:lstStyle/>
        <a:p>
          <a:endParaRPr lang="en-IN" sz="1600"/>
        </a:p>
      </dgm:t>
    </dgm:pt>
    <dgm:pt modelId="{C67F89CC-92BD-4BE0-92F7-840C0ED252DB}" type="parTrans" cxnId="{A961D6ED-B0B4-406F-9C92-2C2395A880FD}">
      <dgm:prSet/>
      <dgm:spPr/>
      <dgm:t>
        <a:bodyPr/>
        <a:lstStyle/>
        <a:p>
          <a:endParaRPr lang="en-IN"/>
        </a:p>
      </dgm:t>
    </dgm:pt>
    <dgm:pt modelId="{FF1D822D-579B-47A4-BDDD-F3F37519EE3B}" type="sibTrans" cxnId="{A961D6ED-B0B4-406F-9C92-2C2395A880FD}">
      <dgm:prSet/>
      <dgm:spPr/>
      <dgm:t>
        <a:bodyPr/>
        <a:lstStyle/>
        <a:p>
          <a:endParaRPr lang="en-IN"/>
        </a:p>
      </dgm:t>
    </dgm:pt>
    <dgm:pt modelId="{CB487172-D0FB-4F19-92F5-BC2225D3D13A}">
      <dgm:prSet phldrT="[Text]" custT="1"/>
      <dgm:spPr>
        <a:solidFill>
          <a:srgbClr val="D6D6F8">
            <a:alpha val="90000"/>
          </a:srgbClr>
        </a:solidFill>
        <a:ln>
          <a:solidFill>
            <a:srgbClr val="7272C0">
              <a:alpha val="90000"/>
            </a:srgbClr>
          </a:solidFill>
        </a:ln>
      </dgm:spPr>
      <dgm:t>
        <a:bodyPr/>
        <a:lstStyle/>
        <a:p>
          <a:endParaRPr lang="en-IN" sz="1600"/>
        </a:p>
      </dgm:t>
    </dgm:pt>
    <dgm:pt modelId="{1AE2EE37-F364-4D79-A161-80F58FE530D9}" type="parTrans" cxnId="{2DDEE4DB-5A7C-40C5-9521-3938A37E49E6}">
      <dgm:prSet/>
      <dgm:spPr/>
      <dgm:t>
        <a:bodyPr/>
        <a:lstStyle/>
        <a:p>
          <a:endParaRPr lang="en-IN"/>
        </a:p>
      </dgm:t>
    </dgm:pt>
    <dgm:pt modelId="{7BCA17C9-643D-47A2-847A-AF54EE1D8905}" type="sibTrans" cxnId="{2DDEE4DB-5A7C-40C5-9521-3938A37E49E6}">
      <dgm:prSet/>
      <dgm:spPr/>
      <dgm:t>
        <a:bodyPr/>
        <a:lstStyle/>
        <a:p>
          <a:endParaRPr lang="en-IN"/>
        </a:p>
      </dgm:t>
    </dgm:pt>
    <dgm:pt modelId="{5B1F566A-8416-4E4B-B96C-E1AB73E96DE1}" type="pres">
      <dgm:prSet presAssocID="{AC09BDC2-ABC7-46AD-B312-BC6EED07DE9B}" presName="Name0" presStyleCnt="0">
        <dgm:presLayoutVars>
          <dgm:dir/>
          <dgm:animLvl val="lvl"/>
          <dgm:resizeHandles val="exact"/>
        </dgm:presLayoutVars>
      </dgm:prSet>
      <dgm:spPr/>
    </dgm:pt>
    <dgm:pt modelId="{B5CD8EA2-12A2-416C-B103-E7FE121DD799}" type="pres">
      <dgm:prSet presAssocID="{91025E04-10A7-4E84-A838-B34AD680C156}" presName="composite" presStyleCnt="0"/>
      <dgm:spPr/>
    </dgm:pt>
    <dgm:pt modelId="{2F1C52DA-D871-44F9-8D13-C32022B8A55A}" type="pres">
      <dgm:prSet presAssocID="{91025E04-10A7-4E84-A838-B34AD680C156}" presName="parTx" presStyleLbl="alignNode1" presStyleIdx="0" presStyleCnt="3">
        <dgm:presLayoutVars>
          <dgm:chMax val="0"/>
          <dgm:chPref val="0"/>
          <dgm:bulletEnabled val="1"/>
        </dgm:presLayoutVars>
      </dgm:prSet>
      <dgm:spPr/>
    </dgm:pt>
    <dgm:pt modelId="{72C134FF-07F9-4B43-AD9A-266351204EA4}" type="pres">
      <dgm:prSet presAssocID="{91025E04-10A7-4E84-A838-B34AD680C156}" presName="desTx" presStyleLbl="alignAccFollowNode1" presStyleIdx="0" presStyleCnt="3">
        <dgm:presLayoutVars>
          <dgm:bulletEnabled val="1"/>
        </dgm:presLayoutVars>
      </dgm:prSet>
      <dgm:spPr/>
    </dgm:pt>
    <dgm:pt modelId="{972F58B8-E685-4556-8D94-9BB8FB6E587F}" type="pres">
      <dgm:prSet presAssocID="{0DC44A5E-56F3-4A0C-BDF2-8A20EA303F6C}" presName="space" presStyleCnt="0"/>
      <dgm:spPr/>
    </dgm:pt>
    <dgm:pt modelId="{3408300B-497D-4CE0-B268-6343C721A595}" type="pres">
      <dgm:prSet presAssocID="{04094E98-11FB-44ED-B18D-9D81FF99AFA1}" presName="composite" presStyleCnt="0"/>
      <dgm:spPr/>
    </dgm:pt>
    <dgm:pt modelId="{14F983C2-9B36-484D-9EC3-32510F98DBD8}" type="pres">
      <dgm:prSet presAssocID="{04094E98-11FB-44ED-B18D-9D81FF99AFA1}" presName="parTx" presStyleLbl="alignNode1" presStyleIdx="1" presStyleCnt="3">
        <dgm:presLayoutVars>
          <dgm:chMax val="0"/>
          <dgm:chPref val="0"/>
          <dgm:bulletEnabled val="1"/>
        </dgm:presLayoutVars>
      </dgm:prSet>
      <dgm:spPr/>
    </dgm:pt>
    <dgm:pt modelId="{381EF5A8-0457-466A-A8A3-F7F8780A3D81}" type="pres">
      <dgm:prSet presAssocID="{04094E98-11FB-44ED-B18D-9D81FF99AFA1}" presName="desTx" presStyleLbl="alignAccFollowNode1" presStyleIdx="1" presStyleCnt="3">
        <dgm:presLayoutVars>
          <dgm:bulletEnabled val="1"/>
        </dgm:presLayoutVars>
      </dgm:prSet>
      <dgm:spPr/>
    </dgm:pt>
    <dgm:pt modelId="{89425DC6-4033-4F2A-83AB-7A82A947021D}" type="pres">
      <dgm:prSet presAssocID="{9492C372-9C17-4973-AC25-737DBFB057EC}" presName="space" presStyleCnt="0"/>
      <dgm:spPr/>
    </dgm:pt>
    <dgm:pt modelId="{9433BAE3-6EF6-4AFA-A6C1-279F26F98C87}" type="pres">
      <dgm:prSet presAssocID="{3E421372-E3DA-49BC-9954-369911320264}" presName="composite" presStyleCnt="0"/>
      <dgm:spPr/>
    </dgm:pt>
    <dgm:pt modelId="{2519416F-E279-4282-B18A-FECE78BC1A76}" type="pres">
      <dgm:prSet presAssocID="{3E421372-E3DA-49BC-9954-369911320264}" presName="parTx" presStyleLbl="alignNode1" presStyleIdx="2" presStyleCnt="3">
        <dgm:presLayoutVars>
          <dgm:chMax val="0"/>
          <dgm:chPref val="0"/>
          <dgm:bulletEnabled val="1"/>
        </dgm:presLayoutVars>
      </dgm:prSet>
      <dgm:spPr/>
    </dgm:pt>
    <dgm:pt modelId="{D556D135-7FC7-48AA-AE48-BEC06F061904}" type="pres">
      <dgm:prSet presAssocID="{3E421372-E3DA-49BC-9954-369911320264}" presName="desTx" presStyleLbl="alignAccFollowNode1" presStyleIdx="2" presStyleCnt="3">
        <dgm:presLayoutVars>
          <dgm:bulletEnabled val="1"/>
        </dgm:presLayoutVars>
      </dgm:prSet>
      <dgm:spPr/>
    </dgm:pt>
  </dgm:ptLst>
  <dgm:cxnLst>
    <dgm:cxn modelId="{9E860B03-1FA8-47DB-A2A8-35B8955D68CC}" type="presOf" srcId="{0032C25C-EFB9-48EF-A890-FE6A9652EA25}" destId="{381EF5A8-0457-466A-A8A3-F7F8780A3D81}" srcOrd="0" destOrd="2" presId="urn:microsoft.com/office/officeart/2005/8/layout/hList1"/>
    <dgm:cxn modelId="{05660D07-9C5B-4F82-968A-F99AE85155CF}" type="presOf" srcId="{80A1CDF3-8CD3-4536-8027-50244739FCFA}" destId="{381EF5A8-0457-466A-A8A3-F7F8780A3D81}" srcOrd="0" destOrd="0" presId="urn:microsoft.com/office/officeart/2005/8/layout/hList1"/>
    <dgm:cxn modelId="{CAD38508-3821-4467-8325-1ED52F62516C}" srcId="{3E421372-E3DA-49BC-9954-369911320264}" destId="{71BAA5FE-F137-4E8D-846A-8846479F1881}" srcOrd="2" destOrd="0" parTransId="{C471913F-D0CD-414B-92EE-0DC03DD002DA}" sibTransId="{8960C3DD-05DD-43BB-BCD9-E04BD425B9AC}"/>
    <dgm:cxn modelId="{0C4AA50B-859D-4586-A73F-D7A878BA9618}" type="presOf" srcId="{3E421372-E3DA-49BC-9954-369911320264}" destId="{2519416F-E279-4282-B18A-FECE78BC1A76}" srcOrd="0" destOrd="0" presId="urn:microsoft.com/office/officeart/2005/8/layout/hList1"/>
    <dgm:cxn modelId="{06541512-0128-4FA3-8308-B3997B308523}" srcId="{3E421372-E3DA-49BC-9954-369911320264}" destId="{F07BFFAF-4D35-4771-B018-7EEEDF3CF70B}" srcOrd="0" destOrd="0" parTransId="{49E367BF-A540-4403-85E0-45DA99249A12}" sibTransId="{5DE97EA5-712B-4FB4-9FC3-DB7AB4A2AE21}"/>
    <dgm:cxn modelId="{6DFD111A-69F2-4A6B-A93C-EE080DD2B814}" srcId="{04094E98-11FB-44ED-B18D-9D81FF99AFA1}" destId="{80A1CDF3-8CD3-4536-8027-50244739FCFA}" srcOrd="0" destOrd="0" parTransId="{9431D9C7-D433-4096-8C6C-1269107CC8D7}" sibTransId="{10D0F96C-DA1B-4B93-847C-A2DEADD2D7FB}"/>
    <dgm:cxn modelId="{3A4C4B1E-EFC9-4141-930B-62EEEC488444}" type="presOf" srcId="{F0370CB9-596F-4C64-B2C4-3833F077FFDB}" destId="{72C134FF-07F9-4B43-AD9A-266351204EA4}" srcOrd="0" destOrd="1" presId="urn:microsoft.com/office/officeart/2005/8/layout/hList1"/>
    <dgm:cxn modelId="{E2D9D722-EA49-416C-9A76-3803DF5DBC57}" srcId="{04094E98-11FB-44ED-B18D-9D81FF99AFA1}" destId="{0032C25C-EFB9-48EF-A890-FE6A9652EA25}" srcOrd="2" destOrd="0" parTransId="{17901DDA-248F-4113-9749-C6276E15A580}" sibTransId="{0279AC50-E7A5-4BAA-811D-B306A8A60619}"/>
    <dgm:cxn modelId="{08070B23-A304-430C-B5CB-B958A508BE23}" type="presOf" srcId="{AC09BDC2-ABC7-46AD-B312-BC6EED07DE9B}" destId="{5B1F566A-8416-4E4B-B96C-E1AB73E96DE1}" srcOrd="0" destOrd="0" presId="urn:microsoft.com/office/officeart/2005/8/layout/hList1"/>
    <dgm:cxn modelId="{56B89228-45FB-4EB8-8B7D-4C6C58AEC3E6}" srcId="{91025E04-10A7-4E84-A838-B34AD680C156}" destId="{F0370CB9-596F-4C64-B2C4-3833F077FFDB}" srcOrd="1" destOrd="0" parTransId="{25B81984-3FBD-4A3A-8ADE-5909C982C8B9}" sibTransId="{11115D7A-6E1D-4BF6-80FE-2D22DEECF128}"/>
    <dgm:cxn modelId="{F3EB9B2D-235D-4787-B4C5-08D4C3643F08}" type="presOf" srcId="{04094E98-11FB-44ED-B18D-9D81FF99AFA1}" destId="{14F983C2-9B36-484D-9EC3-32510F98DBD8}" srcOrd="0" destOrd="0" presId="urn:microsoft.com/office/officeart/2005/8/layout/hList1"/>
    <dgm:cxn modelId="{34CAF92E-0796-4452-B674-98CE60490208}" srcId="{91025E04-10A7-4E84-A838-B34AD680C156}" destId="{7F09906F-A1E1-4390-A9AC-B850507EA747}" srcOrd="0" destOrd="0" parTransId="{1DA20461-DA9B-4AB5-81C0-E6D26C56A18A}" sibTransId="{0CE0411A-89B2-4D6E-8B99-C042AA66F81F}"/>
    <dgm:cxn modelId="{F1DAAA2F-2CCE-4739-841F-EA9141D80368}" type="presOf" srcId="{F07BFFAF-4D35-4771-B018-7EEEDF3CF70B}" destId="{D556D135-7FC7-48AA-AE48-BEC06F061904}" srcOrd="0" destOrd="0" presId="urn:microsoft.com/office/officeart/2005/8/layout/hList1"/>
    <dgm:cxn modelId="{8976DE6B-6852-4A11-802C-D8EF6D6636ED}" type="presOf" srcId="{E4922B3D-CCFC-43A3-8D55-52533E031EB2}" destId="{381EF5A8-0457-466A-A8A3-F7F8780A3D81}" srcOrd="0" destOrd="1" presId="urn:microsoft.com/office/officeart/2005/8/layout/hList1"/>
    <dgm:cxn modelId="{3ED9684E-A50F-4B43-AF44-292094AD184E}" srcId="{AC09BDC2-ABC7-46AD-B312-BC6EED07DE9B}" destId="{91025E04-10A7-4E84-A838-B34AD680C156}" srcOrd="0" destOrd="0" parTransId="{0A1FD7D2-D8DB-4EB0-996D-348912113C58}" sibTransId="{0DC44A5E-56F3-4A0C-BDF2-8A20EA303F6C}"/>
    <dgm:cxn modelId="{3920694F-1258-4B71-A22F-F4C9832921B0}" type="presOf" srcId="{CB487172-D0FB-4F19-92F5-BC2225D3D13A}" destId="{D556D135-7FC7-48AA-AE48-BEC06F061904}" srcOrd="0" destOrd="1" presId="urn:microsoft.com/office/officeart/2005/8/layout/hList1"/>
    <dgm:cxn modelId="{04C5F87A-73FA-40EA-AA88-8F68285D35C7}" type="presOf" srcId="{7F09906F-A1E1-4390-A9AC-B850507EA747}" destId="{72C134FF-07F9-4B43-AD9A-266351204EA4}" srcOrd="0" destOrd="0" presId="urn:microsoft.com/office/officeart/2005/8/layout/hList1"/>
    <dgm:cxn modelId="{0927717E-DB6B-426F-85BB-FD7C528705FE}" type="presOf" srcId="{A6AEA64C-3FCC-474A-B127-ED874F3FC933}" destId="{72C134FF-07F9-4B43-AD9A-266351204EA4}" srcOrd="0" destOrd="2" presId="urn:microsoft.com/office/officeart/2005/8/layout/hList1"/>
    <dgm:cxn modelId="{38A3A2B7-2C74-4271-B05E-656A1EFF2D10}" type="presOf" srcId="{71BAA5FE-F137-4E8D-846A-8846479F1881}" destId="{D556D135-7FC7-48AA-AE48-BEC06F061904}" srcOrd="0" destOrd="2" presId="urn:microsoft.com/office/officeart/2005/8/layout/hList1"/>
    <dgm:cxn modelId="{EE514BBC-BEDB-4A72-8BD8-69179E206EAD}" type="presOf" srcId="{91025E04-10A7-4E84-A838-B34AD680C156}" destId="{2F1C52DA-D871-44F9-8D13-C32022B8A55A}" srcOrd="0" destOrd="0" presId="urn:microsoft.com/office/officeart/2005/8/layout/hList1"/>
    <dgm:cxn modelId="{2DDEE4DB-5A7C-40C5-9521-3938A37E49E6}" srcId="{3E421372-E3DA-49BC-9954-369911320264}" destId="{CB487172-D0FB-4F19-92F5-BC2225D3D13A}" srcOrd="1" destOrd="0" parTransId="{1AE2EE37-F364-4D79-A161-80F58FE530D9}" sibTransId="{7BCA17C9-643D-47A2-847A-AF54EE1D8905}"/>
    <dgm:cxn modelId="{C807EFDD-A5AD-473A-8A3A-2802C2D5A8B2}" srcId="{AC09BDC2-ABC7-46AD-B312-BC6EED07DE9B}" destId="{3E421372-E3DA-49BC-9954-369911320264}" srcOrd="2" destOrd="0" parTransId="{CC4E44EE-457A-43E7-9C72-D0DB2F9FFCE4}" sibTransId="{717B1D2B-A9B5-4CFD-BA41-6C7D0D442718}"/>
    <dgm:cxn modelId="{A961D6ED-B0B4-406F-9C92-2C2395A880FD}" srcId="{04094E98-11FB-44ED-B18D-9D81FF99AFA1}" destId="{E4922B3D-CCFC-43A3-8D55-52533E031EB2}" srcOrd="1" destOrd="0" parTransId="{C67F89CC-92BD-4BE0-92F7-840C0ED252DB}" sibTransId="{FF1D822D-579B-47A4-BDDD-F3F37519EE3B}"/>
    <dgm:cxn modelId="{3718E2ED-C921-4D02-A3AC-EFBC8D230AD6}" srcId="{AC09BDC2-ABC7-46AD-B312-BC6EED07DE9B}" destId="{04094E98-11FB-44ED-B18D-9D81FF99AFA1}" srcOrd="1" destOrd="0" parTransId="{5C3C3481-6CAC-483E-B5B8-3107FB2792A8}" sibTransId="{9492C372-9C17-4973-AC25-737DBFB057EC}"/>
    <dgm:cxn modelId="{3B6044FD-8736-48C8-B590-F5D36B023703}" srcId="{91025E04-10A7-4E84-A838-B34AD680C156}" destId="{A6AEA64C-3FCC-474A-B127-ED874F3FC933}" srcOrd="2" destOrd="0" parTransId="{014128D8-D224-427A-84EA-8DF2ABB3CE30}" sibTransId="{DB7AF007-4804-4B14-BF05-49A59F46745E}"/>
    <dgm:cxn modelId="{09115C33-E5B3-4465-BAE5-A0A43914D204}" type="presParOf" srcId="{5B1F566A-8416-4E4B-B96C-E1AB73E96DE1}" destId="{B5CD8EA2-12A2-416C-B103-E7FE121DD799}" srcOrd="0" destOrd="0" presId="urn:microsoft.com/office/officeart/2005/8/layout/hList1"/>
    <dgm:cxn modelId="{7AB34ECA-9CB0-4EC0-A52E-F0C454EE3241}" type="presParOf" srcId="{B5CD8EA2-12A2-416C-B103-E7FE121DD799}" destId="{2F1C52DA-D871-44F9-8D13-C32022B8A55A}" srcOrd="0" destOrd="0" presId="urn:microsoft.com/office/officeart/2005/8/layout/hList1"/>
    <dgm:cxn modelId="{F7ABF80C-679E-4D8D-9EFD-A06A5E4D8396}" type="presParOf" srcId="{B5CD8EA2-12A2-416C-B103-E7FE121DD799}" destId="{72C134FF-07F9-4B43-AD9A-266351204EA4}" srcOrd="1" destOrd="0" presId="urn:microsoft.com/office/officeart/2005/8/layout/hList1"/>
    <dgm:cxn modelId="{8C9EE1A6-EC27-424E-B98B-15B9346EB652}" type="presParOf" srcId="{5B1F566A-8416-4E4B-B96C-E1AB73E96DE1}" destId="{972F58B8-E685-4556-8D94-9BB8FB6E587F}" srcOrd="1" destOrd="0" presId="urn:microsoft.com/office/officeart/2005/8/layout/hList1"/>
    <dgm:cxn modelId="{E7FE6DD1-B9CA-4059-B14B-C9D844B9AC68}" type="presParOf" srcId="{5B1F566A-8416-4E4B-B96C-E1AB73E96DE1}" destId="{3408300B-497D-4CE0-B268-6343C721A595}" srcOrd="2" destOrd="0" presId="urn:microsoft.com/office/officeart/2005/8/layout/hList1"/>
    <dgm:cxn modelId="{75BC4044-B08F-464B-959A-49C3805269F7}" type="presParOf" srcId="{3408300B-497D-4CE0-B268-6343C721A595}" destId="{14F983C2-9B36-484D-9EC3-32510F98DBD8}" srcOrd="0" destOrd="0" presId="urn:microsoft.com/office/officeart/2005/8/layout/hList1"/>
    <dgm:cxn modelId="{CCB4E6A0-5B34-4D0D-8E54-34A6E91EC290}" type="presParOf" srcId="{3408300B-497D-4CE0-B268-6343C721A595}" destId="{381EF5A8-0457-466A-A8A3-F7F8780A3D81}" srcOrd="1" destOrd="0" presId="urn:microsoft.com/office/officeart/2005/8/layout/hList1"/>
    <dgm:cxn modelId="{AA152295-244A-4D4E-AD3A-9B29E39DB0F1}" type="presParOf" srcId="{5B1F566A-8416-4E4B-B96C-E1AB73E96DE1}" destId="{89425DC6-4033-4F2A-83AB-7A82A947021D}" srcOrd="3" destOrd="0" presId="urn:microsoft.com/office/officeart/2005/8/layout/hList1"/>
    <dgm:cxn modelId="{12586279-D2CE-493E-974A-56CFCF3F1648}" type="presParOf" srcId="{5B1F566A-8416-4E4B-B96C-E1AB73E96DE1}" destId="{9433BAE3-6EF6-4AFA-A6C1-279F26F98C87}" srcOrd="4" destOrd="0" presId="urn:microsoft.com/office/officeart/2005/8/layout/hList1"/>
    <dgm:cxn modelId="{817B2708-6E2F-4390-8E6B-6A446A04A81C}" type="presParOf" srcId="{9433BAE3-6EF6-4AFA-A6C1-279F26F98C87}" destId="{2519416F-E279-4282-B18A-FECE78BC1A76}" srcOrd="0" destOrd="0" presId="urn:microsoft.com/office/officeart/2005/8/layout/hList1"/>
    <dgm:cxn modelId="{DB259EDF-F4A0-425C-A9CC-70C37BF0E9BA}" type="presParOf" srcId="{9433BAE3-6EF6-4AFA-A6C1-279F26F98C87}" destId="{D556D135-7FC7-48AA-AE48-BEC06F06190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4BF3B-8B28-4BDA-9D8B-32AFE8C8AB71}">
      <dsp:nvSpPr>
        <dsp:cNvPr id="0" name=""/>
        <dsp:cNvSpPr/>
      </dsp:nvSpPr>
      <dsp:spPr>
        <a:xfrm>
          <a:off x="0" y="1319514"/>
          <a:ext cx="9881117" cy="3133332"/>
        </a:xfrm>
        <a:prstGeom prst="roundRect">
          <a:avLst>
            <a:gd name="adj" fmla="val 10000"/>
          </a:avLst>
        </a:prstGeom>
        <a:solidFill>
          <a:srgbClr val="D6D6F8">
            <a:alpha val="90000"/>
          </a:srgbClr>
        </a:solidFill>
        <a:ln w="25400" cap="flat" cmpd="sng" algn="ctr">
          <a:solidFill>
            <a:srgbClr val="7272C0">
              <a:alpha val="90000"/>
            </a:srgbClr>
          </a:solidFill>
          <a:prstDash val="solid"/>
        </a:ln>
        <a:effectLst/>
      </dsp:spPr>
      <dsp:style>
        <a:lnRef idx="2">
          <a:scrgbClr r="0" g="0" b="0"/>
        </a:lnRef>
        <a:fillRef idx="1">
          <a:scrgbClr r="0" g="0" b="0"/>
        </a:fillRef>
        <a:effectRef idx="0">
          <a:scrgbClr r="0" g="0" b="0"/>
        </a:effectRef>
        <a:fontRef idx="minor"/>
      </dsp:style>
    </dsp:sp>
    <dsp:sp modelId="{18877682-A53C-438C-BC11-38BD6E41C543}">
      <dsp:nvSpPr>
        <dsp:cNvPr id="0" name=""/>
        <dsp:cNvSpPr/>
      </dsp:nvSpPr>
      <dsp:spPr>
        <a:xfrm>
          <a:off x="292090" y="1762166"/>
          <a:ext cx="2002325" cy="1645125"/>
        </a:xfrm>
        <a:prstGeom prst="roundRect">
          <a:avLst>
            <a:gd name="adj" fmla="val 10000"/>
          </a:avLst>
        </a:prstGeom>
        <a:blipFill rotWithShape="1">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7DBA78-BD1E-47EE-AC5B-8A851CF59A74}">
      <dsp:nvSpPr>
        <dsp:cNvPr id="0" name=""/>
        <dsp:cNvSpPr/>
      </dsp:nvSpPr>
      <dsp:spPr>
        <a:xfrm rot="10800000">
          <a:off x="346573" y="3767985"/>
          <a:ext cx="2002325" cy="716523"/>
        </a:xfrm>
        <a:prstGeom prst="round2SameRect">
          <a:avLst>
            <a:gd name="adj1" fmla="val 10500"/>
            <a:gd name="adj2" fmla="val 0"/>
          </a:avLst>
        </a:prstGeom>
        <a:solidFill>
          <a:schemeClr val="accent3">
            <a:lumMod val="40000"/>
            <a:lumOff val="60000"/>
          </a:schemeClr>
        </a:solidFill>
        <a:ln w="25400" cap="flat" cmpd="sng" algn="ctr">
          <a:solidFill>
            <a:srgbClr val="7272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600" b="1" kern="1200">
              <a:solidFill>
                <a:srgbClr val="000000"/>
              </a:solidFill>
              <a:latin typeface="Arial"/>
              <a:ea typeface="+mn-ea"/>
              <a:cs typeface="+mn-cs"/>
            </a:rPr>
            <a:t>RGB (Red-Green-Blue)</a:t>
          </a:r>
          <a:endParaRPr lang="en-IN" sz="1600" b="1" kern="1200">
            <a:solidFill>
              <a:srgbClr val="000000"/>
            </a:solidFill>
            <a:latin typeface="Arial"/>
            <a:ea typeface="+mn-ea"/>
            <a:cs typeface="+mn-cs"/>
          </a:endParaRPr>
        </a:p>
      </dsp:txBody>
      <dsp:txXfrm rot="10800000">
        <a:off x="368609" y="3767985"/>
        <a:ext cx="1958253" cy="694487"/>
      </dsp:txXfrm>
    </dsp:sp>
    <dsp:sp modelId="{536E7CDE-8EFE-4B00-AE03-FB7780757CBF}">
      <dsp:nvSpPr>
        <dsp:cNvPr id="0" name=""/>
        <dsp:cNvSpPr/>
      </dsp:nvSpPr>
      <dsp:spPr>
        <a:xfrm>
          <a:off x="2682536" y="1763563"/>
          <a:ext cx="2002325" cy="1635280"/>
        </a:xfrm>
        <a:prstGeom prst="roundRect">
          <a:avLst>
            <a:gd name="adj" fmla="val 10000"/>
          </a:avLst>
        </a:prstGeom>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D1BF26-4534-479A-81F1-B4C6B2039449}">
      <dsp:nvSpPr>
        <dsp:cNvPr id="0" name=""/>
        <dsp:cNvSpPr/>
      </dsp:nvSpPr>
      <dsp:spPr>
        <a:xfrm rot="10800000">
          <a:off x="2502477" y="3777040"/>
          <a:ext cx="2362443" cy="743438"/>
        </a:xfrm>
        <a:prstGeom prst="round2SameRect">
          <a:avLst>
            <a:gd name="adj1" fmla="val 10500"/>
            <a:gd name="adj2" fmla="val 0"/>
          </a:avLst>
        </a:prstGeom>
        <a:solidFill>
          <a:schemeClr val="accent3">
            <a:lumMod val="40000"/>
            <a:lumOff val="60000"/>
          </a:schemeClr>
        </a:solidFill>
        <a:ln w="25400" cap="flat" cmpd="sng" algn="ctr">
          <a:solidFill>
            <a:srgbClr val="7272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a:solidFill>
                <a:srgbClr val="000000"/>
              </a:solidFill>
              <a:latin typeface="Arial"/>
              <a:ea typeface="+mn-ea"/>
              <a:cs typeface="+mn-cs"/>
            </a:rPr>
            <a:t>CMY(K) (Cyan-Magenta-Yellow-Key/Black)</a:t>
          </a:r>
          <a:endParaRPr lang="en-IN" sz="1600" b="1" kern="1200">
            <a:solidFill>
              <a:srgbClr val="000000"/>
            </a:solidFill>
            <a:latin typeface="Arial"/>
            <a:ea typeface="+mn-ea"/>
            <a:cs typeface="+mn-cs"/>
          </a:endParaRPr>
        </a:p>
      </dsp:txBody>
      <dsp:txXfrm rot="10800000">
        <a:off x="2525340" y="3777040"/>
        <a:ext cx="2316717" cy="720575"/>
      </dsp:txXfrm>
    </dsp:sp>
    <dsp:sp modelId="{7A0E321C-7DDD-4923-A562-F94A41963329}">
      <dsp:nvSpPr>
        <dsp:cNvPr id="0" name=""/>
        <dsp:cNvSpPr/>
      </dsp:nvSpPr>
      <dsp:spPr>
        <a:xfrm>
          <a:off x="5194983" y="1772655"/>
          <a:ext cx="2002325" cy="1573446"/>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t="-14000" b="-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DFA68-A4FE-424D-AF29-22A20E16CAE8}">
      <dsp:nvSpPr>
        <dsp:cNvPr id="0" name=""/>
        <dsp:cNvSpPr/>
      </dsp:nvSpPr>
      <dsp:spPr>
        <a:xfrm rot="10800000">
          <a:off x="5065153" y="3732412"/>
          <a:ext cx="2313486" cy="755855"/>
        </a:xfrm>
        <a:prstGeom prst="round2SameRect">
          <a:avLst>
            <a:gd name="adj1" fmla="val 10500"/>
            <a:gd name="adj2" fmla="val 0"/>
          </a:avLst>
        </a:prstGeom>
        <a:solidFill>
          <a:schemeClr val="accent3">
            <a:lumMod val="40000"/>
            <a:lumOff val="60000"/>
          </a:schemeClr>
        </a:solidFill>
        <a:ln w="25400" cap="flat" cmpd="sng" algn="ctr">
          <a:solidFill>
            <a:srgbClr val="7272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a:solidFill>
                <a:srgbClr val="000000"/>
              </a:solidFill>
              <a:latin typeface="Arial"/>
              <a:ea typeface="+mn-ea"/>
              <a:cs typeface="+mn-cs"/>
            </a:rPr>
            <a:t>LAB Lightness-A-B</a:t>
          </a:r>
          <a:endParaRPr lang="en-IN" sz="1600" b="1" kern="1200">
            <a:solidFill>
              <a:srgbClr val="000000"/>
            </a:solidFill>
            <a:latin typeface="Arial"/>
            <a:ea typeface="+mn-ea"/>
            <a:cs typeface="+mn-cs"/>
          </a:endParaRPr>
        </a:p>
      </dsp:txBody>
      <dsp:txXfrm rot="10800000">
        <a:off x="5088398" y="3732412"/>
        <a:ext cx="2266996" cy="732610"/>
      </dsp:txXfrm>
    </dsp:sp>
    <dsp:sp modelId="{85ADC259-3479-4047-9236-5019D3BD0057}">
      <dsp:nvSpPr>
        <dsp:cNvPr id="0" name=""/>
        <dsp:cNvSpPr/>
      </dsp:nvSpPr>
      <dsp:spPr>
        <a:xfrm>
          <a:off x="7608086" y="1764524"/>
          <a:ext cx="2002325" cy="1549112"/>
        </a:xfrm>
        <a:prstGeom prst="roundRect">
          <a:avLst>
            <a:gd name="adj" fmla="val 10000"/>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288C28-B7D2-4CCC-B974-B01FAB5315CE}">
      <dsp:nvSpPr>
        <dsp:cNvPr id="0" name=""/>
        <dsp:cNvSpPr/>
      </dsp:nvSpPr>
      <dsp:spPr>
        <a:xfrm rot="10800000">
          <a:off x="7609548" y="3688133"/>
          <a:ext cx="2002325" cy="752524"/>
        </a:xfrm>
        <a:prstGeom prst="round2SameRect">
          <a:avLst>
            <a:gd name="adj1" fmla="val 10500"/>
            <a:gd name="adj2" fmla="val 0"/>
          </a:avLst>
        </a:prstGeom>
        <a:solidFill>
          <a:schemeClr val="accent3">
            <a:lumMod val="40000"/>
            <a:lumOff val="60000"/>
          </a:schemeClr>
        </a:solidFill>
        <a:ln w="25400" cap="flat" cmpd="sng" algn="ctr">
          <a:solidFill>
            <a:srgbClr val="7272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a:solidFill>
                <a:schemeClr val="tx1"/>
              </a:solidFill>
            </a:rPr>
            <a:t>HSV (Hue-Saturation-Value)</a:t>
          </a:r>
          <a:endParaRPr lang="en-IN" sz="1600" b="1" kern="1200">
            <a:solidFill>
              <a:schemeClr val="tx1"/>
            </a:solidFill>
          </a:endParaRPr>
        </a:p>
      </dsp:txBody>
      <dsp:txXfrm rot="10800000">
        <a:off x="7632691" y="3688133"/>
        <a:ext cx="1956039" cy="729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7F09B-E76E-4F23-B914-EFC2563A3375}">
      <dsp:nvSpPr>
        <dsp:cNvPr id="0" name=""/>
        <dsp:cNvSpPr/>
      </dsp:nvSpPr>
      <dsp:spPr>
        <a:xfrm>
          <a:off x="994" y="1758829"/>
          <a:ext cx="1686269" cy="1071188"/>
        </a:xfrm>
        <a:prstGeom prst="roundRect">
          <a:avLst>
            <a:gd name="adj" fmla="val 10000"/>
          </a:avLst>
        </a:prstGeom>
        <a:solidFill>
          <a:schemeClr val="lt1">
            <a:alpha val="90000"/>
            <a:hueOff val="0"/>
            <a:satOff val="0"/>
            <a:lumOff val="0"/>
            <a:alphaOff val="0"/>
          </a:schemeClr>
        </a:solidFill>
        <a:ln w="25400" cap="flat"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a:t>Capturing images using cameras or sensors.</a:t>
          </a:r>
          <a:endParaRPr lang="en-IN" sz="1400" kern="1200"/>
        </a:p>
      </dsp:txBody>
      <dsp:txXfrm>
        <a:off x="25645" y="1783480"/>
        <a:ext cx="1636967" cy="792345"/>
      </dsp:txXfrm>
    </dsp:sp>
    <dsp:sp modelId="{0218FF33-5E15-416A-B114-6BBDDC9CD1DB}">
      <dsp:nvSpPr>
        <dsp:cNvPr id="0" name=""/>
        <dsp:cNvSpPr/>
      </dsp:nvSpPr>
      <dsp:spPr>
        <a:xfrm>
          <a:off x="581590" y="1434603"/>
          <a:ext cx="2376945" cy="2376945"/>
        </a:xfrm>
        <a:prstGeom prst="leftCircularArrow">
          <a:avLst>
            <a:gd name="adj1" fmla="val 2266"/>
            <a:gd name="adj2" fmla="val 273111"/>
            <a:gd name="adj3" fmla="val 1804915"/>
            <a:gd name="adj4" fmla="val 8780783"/>
            <a:gd name="adj5" fmla="val 2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EEF165-3C39-49BC-BA29-0724BC1A1C2A}">
      <dsp:nvSpPr>
        <dsp:cNvPr id="0" name=""/>
        <dsp:cNvSpPr/>
      </dsp:nvSpPr>
      <dsp:spPr>
        <a:xfrm>
          <a:off x="56377" y="2688951"/>
          <a:ext cx="1545926" cy="560408"/>
        </a:xfrm>
        <a:prstGeom prst="roundRect">
          <a:avLst>
            <a:gd name="adj" fmla="val 10000"/>
          </a:avLst>
        </a:prstGeom>
        <a:solidFill>
          <a:srgbClr val="D6D6F8"/>
        </a:solidFill>
        <a:ln w="25400" cap="flat"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a:solidFill>
                <a:schemeClr val="tx1"/>
              </a:solidFill>
            </a:rPr>
            <a:t>Image Acquisition</a:t>
          </a:r>
        </a:p>
      </dsp:txBody>
      <dsp:txXfrm>
        <a:off x="72791" y="2705365"/>
        <a:ext cx="1513098" cy="527580"/>
      </dsp:txXfrm>
    </dsp:sp>
    <dsp:sp modelId="{EB5F557A-CB32-4284-9B16-DC3F021E244F}">
      <dsp:nvSpPr>
        <dsp:cNvPr id="0" name=""/>
        <dsp:cNvSpPr/>
      </dsp:nvSpPr>
      <dsp:spPr>
        <a:xfrm>
          <a:off x="2090003" y="1733790"/>
          <a:ext cx="1962472" cy="1220308"/>
        </a:xfrm>
        <a:prstGeom prst="roundRect">
          <a:avLst>
            <a:gd name="adj" fmla="val 10000"/>
          </a:avLst>
        </a:prstGeom>
        <a:solidFill>
          <a:schemeClr val="lt1">
            <a:alpha val="90000"/>
            <a:hueOff val="0"/>
            <a:satOff val="0"/>
            <a:lumOff val="0"/>
            <a:alphaOff val="0"/>
          </a:schemeClr>
        </a:solidFill>
        <a:ln w="25400" cap="flat"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a:t>Preparing images by reducing noise, adjusting brightness</a:t>
          </a:r>
          <a:endParaRPr lang="en-IN" sz="1400" kern="1200"/>
        </a:p>
      </dsp:txBody>
      <dsp:txXfrm>
        <a:off x="2118086" y="2023368"/>
        <a:ext cx="1906306" cy="902647"/>
      </dsp:txXfrm>
    </dsp:sp>
    <dsp:sp modelId="{84B88870-6D89-4A9C-BA2A-DFAE82E43E3F}">
      <dsp:nvSpPr>
        <dsp:cNvPr id="0" name=""/>
        <dsp:cNvSpPr/>
      </dsp:nvSpPr>
      <dsp:spPr>
        <a:xfrm>
          <a:off x="2837275" y="794795"/>
          <a:ext cx="2543398" cy="2543398"/>
        </a:xfrm>
        <a:prstGeom prst="circularArrow">
          <a:avLst>
            <a:gd name="adj1" fmla="val 2117"/>
            <a:gd name="adj2" fmla="val 254369"/>
            <a:gd name="adj3" fmla="val 19848486"/>
            <a:gd name="adj4" fmla="val 12853876"/>
            <a:gd name="adj5" fmla="val 247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301BB8-B8B2-4F91-AC1C-1DFFC39AE2EB}">
      <dsp:nvSpPr>
        <dsp:cNvPr id="0" name=""/>
        <dsp:cNvSpPr/>
      </dsp:nvSpPr>
      <dsp:spPr>
        <a:xfrm>
          <a:off x="2231631" y="1383940"/>
          <a:ext cx="1748345" cy="557966"/>
        </a:xfrm>
        <a:prstGeom prst="roundRect">
          <a:avLst>
            <a:gd name="adj" fmla="val 10000"/>
          </a:avLst>
        </a:prstGeom>
        <a:solidFill>
          <a:srgbClr val="D6D6F8"/>
        </a:solidFill>
        <a:ln w="25400" cap="flat"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a:solidFill>
                <a:srgbClr val="000000"/>
              </a:solidFill>
              <a:latin typeface="Arial"/>
              <a:ea typeface="+mn-ea"/>
              <a:cs typeface="+mn-cs"/>
            </a:rPr>
            <a:t>Preprocessing</a:t>
          </a:r>
        </a:p>
      </dsp:txBody>
      <dsp:txXfrm>
        <a:off x="2247973" y="1400282"/>
        <a:ext cx="1715661" cy="525282"/>
      </dsp:txXfrm>
    </dsp:sp>
    <dsp:sp modelId="{58BC89A1-2193-4FF8-B85D-2B1A8C160190}">
      <dsp:nvSpPr>
        <dsp:cNvPr id="0" name=""/>
        <dsp:cNvSpPr/>
      </dsp:nvSpPr>
      <dsp:spPr>
        <a:xfrm>
          <a:off x="4418323" y="1784161"/>
          <a:ext cx="1855677" cy="1071188"/>
        </a:xfrm>
        <a:prstGeom prst="roundRect">
          <a:avLst>
            <a:gd name="adj" fmla="val 10000"/>
          </a:avLst>
        </a:prstGeom>
        <a:solidFill>
          <a:schemeClr val="lt1">
            <a:alpha val="90000"/>
            <a:hueOff val="0"/>
            <a:satOff val="0"/>
            <a:lumOff val="0"/>
            <a:alphaOff val="0"/>
          </a:schemeClr>
        </a:solidFill>
        <a:ln w="25400" cap="flat"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a:t>Dividing an image into meaningful regions</a:t>
          </a:r>
          <a:endParaRPr lang="en-IN" sz="1400" kern="1200"/>
        </a:p>
      </dsp:txBody>
      <dsp:txXfrm>
        <a:off x="4442974" y="1808812"/>
        <a:ext cx="1806375" cy="792345"/>
      </dsp:txXfrm>
    </dsp:sp>
    <dsp:sp modelId="{73EE2C32-499E-4EEB-90CF-3FF875109E3E}">
      <dsp:nvSpPr>
        <dsp:cNvPr id="0" name=""/>
        <dsp:cNvSpPr/>
      </dsp:nvSpPr>
      <dsp:spPr>
        <a:xfrm>
          <a:off x="5102391" y="1394550"/>
          <a:ext cx="2355151" cy="2355151"/>
        </a:xfrm>
        <a:prstGeom prst="leftCircularArrow">
          <a:avLst>
            <a:gd name="adj1" fmla="val 2287"/>
            <a:gd name="adj2" fmla="val 275771"/>
            <a:gd name="adj3" fmla="val 1911795"/>
            <a:gd name="adj4" fmla="val 8885003"/>
            <a:gd name="adj5" fmla="val 266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FEA0B4-2F87-40E0-8111-0B5ADBF1A62B}">
      <dsp:nvSpPr>
        <dsp:cNvPr id="0" name=""/>
        <dsp:cNvSpPr/>
      </dsp:nvSpPr>
      <dsp:spPr>
        <a:xfrm>
          <a:off x="4529013" y="2704767"/>
          <a:ext cx="1601858" cy="459080"/>
        </a:xfrm>
        <a:prstGeom prst="roundRect">
          <a:avLst>
            <a:gd name="adj" fmla="val 10000"/>
          </a:avLst>
        </a:prstGeom>
        <a:solidFill>
          <a:srgbClr val="D6D6F8"/>
        </a:solidFill>
        <a:ln w="25400" cap="flat"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a:solidFill>
                <a:srgbClr val="000000"/>
              </a:solidFill>
              <a:latin typeface="Arial"/>
              <a:ea typeface="+mn-ea"/>
              <a:cs typeface="+mn-cs"/>
            </a:rPr>
            <a:t>Segmentation</a:t>
          </a:r>
        </a:p>
      </dsp:txBody>
      <dsp:txXfrm>
        <a:off x="4542459" y="2718213"/>
        <a:ext cx="1574966" cy="432188"/>
      </dsp:txXfrm>
    </dsp:sp>
    <dsp:sp modelId="{A29556DD-88B9-4A5C-88C5-C0699C1F52BA}">
      <dsp:nvSpPr>
        <dsp:cNvPr id="0" name=""/>
        <dsp:cNvSpPr/>
      </dsp:nvSpPr>
      <dsp:spPr>
        <a:xfrm>
          <a:off x="6620003" y="1784161"/>
          <a:ext cx="1872444" cy="1071188"/>
        </a:xfrm>
        <a:prstGeom prst="roundRect">
          <a:avLst>
            <a:gd name="adj" fmla="val 10000"/>
          </a:avLst>
        </a:prstGeom>
        <a:solidFill>
          <a:schemeClr val="bg1"/>
        </a:solidFill>
        <a:ln w="25400" cap="flat"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0" lvl="0" indent="0" algn="ctr" defTabSz="711200">
            <a:lnSpc>
              <a:spcPct val="90000"/>
            </a:lnSpc>
            <a:spcBef>
              <a:spcPct val="0"/>
            </a:spcBef>
            <a:spcAft>
              <a:spcPct val="35000"/>
            </a:spcAft>
            <a:buFont typeface="Arial" panose="020B0604020202020204" pitchFamily="34" charset="0"/>
            <a:buChar char="•"/>
          </a:pPr>
          <a:r>
            <a:rPr lang="en-US" sz="1400" b="0" kern="1200">
              <a:solidFill>
                <a:srgbClr val="000000"/>
              </a:solidFill>
              <a:latin typeface="Arial"/>
              <a:ea typeface="+mn-ea"/>
              <a:cs typeface="+mn-cs"/>
            </a:rPr>
            <a:t> Identifying specific features, like patterns or shapes</a:t>
          </a:r>
          <a:endParaRPr lang="en-IN" sz="1400" b="0" kern="1200">
            <a:solidFill>
              <a:srgbClr val="000000"/>
            </a:solidFill>
            <a:latin typeface="Arial"/>
            <a:ea typeface="+mn-ea"/>
            <a:cs typeface="+mn-cs"/>
          </a:endParaRPr>
        </a:p>
      </dsp:txBody>
      <dsp:txXfrm>
        <a:off x="6644654" y="2038353"/>
        <a:ext cx="1823142" cy="792345"/>
      </dsp:txXfrm>
    </dsp:sp>
    <dsp:sp modelId="{C5D3FB2E-BFC2-4976-ACE9-8EC82A1C5A44}">
      <dsp:nvSpPr>
        <dsp:cNvPr id="0" name=""/>
        <dsp:cNvSpPr/>
      </dsp:nvSpPr>
      <dsp:spPr>
        <a:xfrm>
          <a:off x="7297108" y="767151"/>
          <a:ext cx="2597280" cy="2597280"/>
        </a:xfrm>
        <a:prstGeom prst="circularArrow">
          <a:avLst>
            <a:gd name="adj1" fmla="val 2074"/>
            <a:gd name="adj2" fmla="val 248841"/>
            <a:gd name="adj3" fmla="val 19657583"/>
            <a:gd name="adj4" fmla="val 12657445"/>
            <a:gd name="adj5" fmla="val 241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1FA6E8-B0EB-4198-BC02-C22710DF35FC}">
      <dsp:nvSpPr>
        <dsp:cNvPr id="0" name=""/>
        <dsp:cNvSpPr/>
      </dsp:nvSpPr>
      <dsp:spPr>
        <a:xfrm>
          <a:off x="6685383" y="1427782"/>
          <a:ext cx="1693498" cy="459080"/>
        </a:xfrm>
        <a:prstGeom prst="roundRect">
          <a:avLst>
            <a:gd name="adj" fmla="val 10000"/>
          </a:avLst>
        </a:prstGeom>
        <a:solidFill>
          <a:srgbClr val="D6D6F8"/>
        </a:solidFill>
        <a:ln w="25400" cap="flat"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a:solidFill>
                <a:srgbClr val="000000"/>
              </a:solidFill>
              <a:latin typeface="Arial"/>
              <a:ea typeface="+mn-ea"/>
              <a:cs typeface="+mn-cs"/>
            </a:rPr>
            <a:t>Feature Extraction</a:t>
          </a:r>
        </a:p>
      </dsp:txBody>
      <dsp:txXfrm>
        <a:off x="6698829" y="1441228"/>
        <a:ext cx="1666606" cy="432188"/>
      </dsp:txXfrm>
    </dsp:sp>
    <dsp:sp modelId="{8FA5D061-C96F-4087-83CF-DA9A5E6306C7}">
      <dsp:nvSpPr>
        <dsp:cNvPr id="0" name=""/>
        <dsp:cNvSpPr/>
      </dsp:nvSpPr>
      <dsp:spPr>
        <a:xfrm>
          <a:off x="8875885" y="1708728"/>
          <a:ext cx="1899522" cy="1071188"/>
        </a:xfrm>
        <a:prstGeom prst="roundRect">
          <a:avLst>
            <a:gd name="adj" fmla="val 10000"/>
          </a:avLst>
        </a:prstGeom>
        <a:solidFill>
          <a:schemeClr val="bg1"/>
        </a:solidFill>
        <a:ln w="25400" cap="flat"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0" lvl="0" indent="0" algn="ctr" defTabSz="711200">
            <a:lnSpc>
              <a:spcPct val="90000"/>
            </a:lnSpc>
            <a:spcBef>
              <a:spcPct val="0"/>
            </a:spcBef>
            <a:spcAft>
              <a:spcPct val="35000"/>
            </a:spcAft>
            <a:buFont typeface="Arial" panose="020B0604020202020204" pitchFamily="34" charset="0"/>
            <a:buChar char="•"/>
          </a:pPr>
          <a:r>
            <a:rPr lang="en-US" sz="1400" b="0" kern="1200">
              <a:solidFill>
                <a:srgbClr val="000000"/>
              </a:solidFill>
              <a:latin typeface="Arial"/>
              <a:ea typeface="+mn-ea"/>
              <a:cs typeface="+mn-cs"/>
            </a:rPr>
            <a:t> Using machine learning models to categorize or analyze features</a:t>
          </a:r>
          <a:endParaRPr lang="en-IN" sz="1400" b="0" kern="1200">
            <a:solidFill>
              <a:srgbClr val="000000"/>
            </a:solidFill>
            <a:latin typeface="Arial"/>
            <a:ea typeface="+mn-ea"/>
            <a:cs typeface="+mn-cs"/>
          </a:endParaRPr>
        </a:p>
      </dsp:txBody>
      <dsp:txXfrm>
        <a:off x="8900536" y="1733379"/>
        <a:ext cx="1850220" cy="792345"/>
      </dsp:txXfrm>
    </dsp:sp>
    <dsp:sp modelId="{E22E8264-E712-4B04-9779-CDB829E217D9}">
      <dsp:nvSpPr>
        <dsp:cNvPr id="0" name=""/>
        <dsp:cNvSpPr/>
      </dsp:nvSpPr>
      <dsp:spPr>
        <a:xfrm>
          <a:off x="9050663" y="2651350"/>
          <a:ext cx="1684551" cy="760815"/>
        </a:xfrm>
        <a:prstGeom prst="roundRect">
          <a:avLst>
            <a:gd name="adj" fmla="val 10000"/>
          </a:avLst>
        </a:prstGeom>
        <a:solidFill>
          <a:srgbClr val="D6D6F8"/>
        </a:solidFill>
        <a:ln w="25400" cap="flat"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a:solidFill>
                <a:srgbClr val="000000"/>
              </a:solidFill>
              <a:latin typeface="Arial"/>
              <a:ea typeface="+mn-ea"/>
              <a:cs typeface="+mn-cs"/>
            </a:rPr>
            <a:t>Classification and Analysis</a:t>
          </a:r>
        </a:p>
      </dsp:txBody>
      <dsp:txXfrm>
        <a:off x="9072947" y="2673634"/>
        <a:ext cx="1639983" cy="7162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52DA-D871-44F9-8D13-C32022B8A55A}">
      <dsp:nvSpPr>
        <dsp:cNvPr id="0" name=""/>
        <dsp:cNvSpPr/>
      </dsp:nvSpPr>
      <dsp:spPr>
        <a:xfrm>
          <a:off x="2858" y="10248"/>
          <a:ext cx="2786694" cy="1114677"/>
        </a:xfrm>
        <a:prstGeom prst="rect">
          <a:avLst/>
        </a:prstGeom>
        <a:solidFill>
          <a:srgbClr val="7272C0"/>
        </a:solidFill>
        <a:ln w="25400" cap="flat" cmpd="sng" algn="ctr">
          <a:solidFill>
            <a:srgbClr val="7272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t>Data Collection and Labelling</a:t>
          </a:r>
        </a:p>
      </dsp:txBody>
      <dsp:txXfrm>
        <a:off x="2858" y="10248"/>
        <a:ext cx="2786694" cy="1114677"/>
      </dsp:txXfrm>
    </dsp:sp>
    <dsp:sp modelId="{72C134FF-07F9-4B43-AD9A-266351204EA4}">
      <dsp:nvSpPr>
        <dsp:cNvPr id="0" name=""/>
        <dsp:cNvSpPr/>
      </dsp:nvSpPr>
      <dsp:spPr>
        <a:xfrm>
          <a:off x="2858" y="1124925"/>
          <a:ext cx="2786694" cy="1888560"/>
        </a:xfrm>
        <a:prstGeom prst="rect">
          <a:avLst/>
        </a:prstGeom>
        <a:solidFill>
          <a:srgbClr val="D6D6F8">
            <a:alpha val="90000"/>
          </a:srgbClr>
        </a:solidFill>
        <a:ln w="25400" cap="flat" cmpd="sng" algn="ctr">
          <a:solidFill>
            <a:srgbClr val="7272C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Upload images for each class the model should recognize </a:t>
          </a:r>
          <a:endParaRPr lang="en-IN" sz="1600" kern="1200"/>
        </a:p>
        <a:p>
          <a:pPr marL="171450" lvl="1" indent="-171450" algn="l" defTabSz="711200">
            <a:lnSpc>
              <a:spcPct val="90000"/>
            </a:lnSpc>
            <a:spcBef>
              <a:spcPct val="0"/>
            </a:spcBef>
            <a:spcAft>
              <a:spcPct val="15000"/>
            </a:spcAft>
            <a:buChar char="•"/>
          </a:pPr>
          <a:endParaRPr lang="en-IN" sz="1600" kern="1200"/>
        </a:p>
        <a:p>
          <a:pPr marL="171450" lvl="1" indent="-171450" algn="l" defTabSz="711200">
            <a:lnSpc>
              <a:spcPct val="90000"/>
            </a:lnSpc>
            <a:spcBef>
              <a:spcPct val="0"/>
            </a:spcBef>
            <a:spcAft>
              <a:spcPct val="15000"/>
            </a:spcAft>
            <a:buChar char="•"/>
          </a:pPr>
          <a:r>
            <a:rPr lang="en-US" sz="1600" kern="1200"/>
            <a:t>Assign categories to images to distinguish between them</a:t>
          </a:r>
          <a:endParaRPr lang="en-IN" sz="1600" kern="1200"/>
        </a:p>
      </dsp:txBody>
      <dsp:txXfrm>
        <a:off x="2858" y="1124925"/>
        <a:ext cx="2786694" cy="1888560"/>
      </dsp:txXfrm>
    </dsp:sp>
    <dsp:sp modelId="{14F983C2-9B36-484D-9EC3-32510F98DBD8}">
      <dsp:nvSpPr>
        <dsp:cNvPr id="0" name=""/>
        <dsp:cNvSpPr/>
      </dsp:nvSpPr>
      <dsp:spPr>
        <a:xfrm>
          <a:off x="3179689" y="10248"/>
          <a:ext cx="2786694" cy="1114677"/>
        </a:xfrm>
        <a:prstGeom prst="rect">
          <a:avLst/>
        </a:prstGeom>
        <a:solidFill>
          <a:srgbClr val="7272C0"/>
        </a:solidFill>
        <a:ln w="25400" cap="flat" cmpd="sng" algn="ctr">
          <a:solidFill>
            <a:srgbClr val="7272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solidFill>
                <a:srgbClr val="FFFFFF"/>
              </a:solidFill>
              <a:latin typeface="Arial"/>
              <a:ea typeface="+mn-ea"/>
              <a:cs typeface="+mn-cs"/>
            </a:rPr>
            <a:t>Model Training</a:t>
          </a:r>
        </a:p>
      </dsp:txBody>
      <dsp:txXfrm>
        <a:off x="3179689" y="10248"/>
        <a:ext cx="2786694" cy="1114677"/>
      </dsp:txXfrm>
    </dsp:sp>
    <dsp:sp modelId="{381EF5A8-0457-466A-A8A3-F7F8780A3D81}">
      <dsp:nvSpPr>
        <dsp:cNvPr id="0" name=""/>
        <dsp:cNvSpPr/>
      </dsp:nvSpPr>
      <dsp:spPr>
        <a:xfrm>
          <a:off x="3179689" y="1124925"/>
          <a:ext cx="2786694" cy="1888560"/>
        </a:xfrm>
        <a:prstGeom prst="rect">
          <a:avLst/>
        </a:prstGeom>
        <a:solidFill>
          <a:srgbClr val="D6D6F8">
            <a:alpha val="90000"/>
          </a:srgbClr>
        </a:solidFill>
        <a:ln w="25400" cap="flat" cmpd="sng" algn="ctr">
          <a:solidFill>
            <a:srgbClr val="7272C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Uses deep learning algorithms to train</a:t>
          </a:r>
          <a:endParaRPr lang="en-IN" sz="1600" kern="1200"/>
        </a:p>
        <a:p>
          <a:pPr marL="171450" lvl="1" indent="-171450" algn="l" defTabSz="711200">
            <a:lnSpc>
              <a:spcPct val="90000"/>
            </a:lnSpc>
            <a:spcBef>
              <a:spcPct val="0"/>
            </a:spcBef>
            <a:spcAft>
              <a:spcPct val="15000"/>
            </a:spcAft>
            <a:buChar char="•"/>
          </a:pPr>
          <a:endParaRPr lang="en-IN" sz="1600" kern="1200"/>
        </a:p>
        <a:p>
          <a:pPr marL="171450" lvl="1" indent="-171450" algn="l" defTabSz="711200">
            <a:lnSpc>
              <a:spcPct val="90000"/>
            </a:lnSpc>
            <a:spcBef>
              <a:spcPct val="0"/>
            </a:spcBef>
            <a:spcAft>
              <a:spcPct val="15000"/>
            </a:spcAft>
            <a:buChar char="•"/>
          </a:pPr>
          <a:r>
            <a:rPr lang="en-US" sz="1600" kern="1200"/>
            <a:t>Involves multiple passes over the images to recognize patterns and features</a:t>
          </a:r>
          <a:endParaRPr lang="en-IN" sz="1600" kern="1200"/>
        </a:p>
      </dsp:txBody>
      <dsp:txXfrm>
        <a:off x="3179689" y="1124925"/>
        <a:ext cx="2786694" cy="1888560"/>
      </dsp:txXfrm>
    </dsp:sp>
    <dsp:sp modelId="{2519416F-E279-4282-B18A-FECE78BC1A76}">
      <dsp:nvSpPr>
        <dsp:cNvPr id="0" name=""/>
        <dsp:cNvSpPr/>
      </dsp:nvSpPr>
      <dsp:spPr>
        <a:xfrm>
          <a:off x="6356520" y="10248"/>
          <a:ext cx="2786694" cy="1114677"/>
        </a:xfrm>
        <a:prstGeom prst="rect">
          <a:avLst/>
        </a:prstGeom>
        <a:solidFill>
          <a:srgbClr val="7272C0"/>
        </a:solidFill>
        <a:ln w="25400" cap="flat" cmpd="sng" algn="ctr">
          <a:solidFill>
            <a:srgbClr val="7272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solidFill>
                <a:srgbClr val="FFFFFF"/>
              </a:solidFill>
              <a:latin typeface="Arial"/>
              <a:ea typeface="+mn-ea"/>
              <a:cs typeface="+mn-cs"/>
            </a:rPr>
            <a:t>Export and Deployment</a:t>
          </a:r>
        </a:p>
      </dsp:txBody>
      <dsp:txXfrm>
        <a:off x="6356520" y="10248"/>
        <a:ext cx="2786694" cy="1114677"/>
      </dsp:txXfrm>
    </dsp:sp>
    <dsp:sp modelId="{D556D135-7FC7-48AA-AE48-BEC06F061904}">
      <dsp:nvSpPr>
        <dsp:cNvPr id="0" name=""/>
        <dsp:cNvSpPr/>
      </dsp:nvSpPr>
      <dsp:spPr>
        <a:xfrm>
          <a:off x="6356520" y="1124925"/>
          <a:ext cx="2786694" cy="1888560"/>
        </a:xfrm>
        <a:prstGeom prst="rect">
          <a:avLst/>
        </a:prstGeom>
        <a:solidFill>
          <a:srgbClr val="D6D6F8">
            <a:alpha val="90000"/>
          </a:srgbClr>
        </a:solidFill>
        <a:ln w="25400" cap="flat" cmpd="sng" algn="ctr">
          <a:solidFill>
            <a:srgbClr val="7272C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Model can be exported as a TensorFlow or JavaScript model</a:t>
          </a:r>
          <a:endParaRPr lang="en-IN" sz="1600" kern="1200"/>
        </a:p>
        <a:p>
          <a:pPr marL="171450" lvl="1" indent="-171450" algn="l" defTabSz="711200">
            <a:lnSpc>
              <a:spcPct val="90000"/>
            </a:lnSpc>
            <a:spcBef>
              <a:spcPct val="0"/>
            </a:spcBef>
            <a:spcAft>
              <a:spcPct val="15000"/>
            </a:spcAft>
            <a:buChar char="•"/>
          </a:pPr>
          <a:endParaRPr lang="en-IN" sz="1600" kern="1200"/>
        </a:p>
        <a:p>
          <a:pPr marL="171450" lvl="1" indent="-171450" algn="l" defTabSz="711200">
            <a:lnSpc>
              <a:spcPct val="90000"/>
            </a:lnSpc>
            <a:spcBef>
              <a:spcPct val="0"/>
            </a:spcBef>
            <a:spcAft>
              <a:spcPct val="15000"/>
            </a:spcAft>
            <a:buChar char="•"/>
          </a:pPr>
          <a:r>
            <a:rPr lang="en-US" sz="1600" kern="1200"/>
            <a:t>Models can be integrated into web or mobile apps</a:t>
          </a:r>
          <a:endParaRPr lang="en-IN" sz="1600" kern="1200"/>
        </a:p>
      </dsp:txBody>
      <dsp:txXfrm>
        <a:off x="6356520" y="1124925"/>
        <a:ext cx="2786694" cy="1888560"/>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BB120-FE2C-1626-61F0-E07701D55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712A2-9FE3-AC23-87E0-911CC4FD3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F3A808-7F58-8AC1-17F4-72EF06C31DE7}"/>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484F9E"/>
                </a:solidFill>
              </a:rPr>
              <a:t>Key Concept of 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a:solidFill>
                <a:srgbClr val="484F9E"/>
              </a:solidFill>
            </a:endParaRPr>
          </a:p>
          <a:p>
            <a:pPr marL="158750" indent="0" algn="just">
              <a:lnSpc>
                <a:spcPct val="115000"/>
              </a:lnSpc>
              <a:spcBef>
                <a:spcPts val="1200"/>
              </a:spcBef>
              <a:spcAft>
                <a:spcPts val="800"/>
              </a:spcAft>
              <a:buNone/>
            </a:pPr>
            <a:r>
              <a:rPr lang="en-IN" sz="1800" b="1">
                <a:solidFill>
                  <a:srgbClr val="000000"/>
                </a:solidFill>
                <a:effectLst/>
                <a:latin typeface="Times New Roman" panose="02020603050405020304" pitchFamily="18" charset="0"/>
                <a:ea typeface="Times New Roman" panose="02020603050405020304" pitchFamily="18" charset="0"/>
              </a:rPr>
              <a:t>Image Types</a:t>
            </a: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a:solidFill>
                  <a:srgbClr val="000000"/>
                </a:solidFill>
                <a:effectLst/>
                <a:latin typeface="Times New Roman" panose="02020603050405020304" pitchFamily="18" charset="0"/>
                <a:ea typeface="Times New Roman" panose="02020603050405020304" pitchFamily="18" charset="0"/>
              </a:rPr>
              <a:t>Images are classified according to the number of values a pixel can take, and each type is used for a different purpose:</a:t>
            </a:r>
          </a:p>
          <a:p>
            <a:pPr marL="158750" indent="0" algn="just">
              <a:lnSpc>
                <a:spcPct val="115000"/>
              </a:lnSpc>
              <a:spcBef>
                <a:spcPts val="1200"/>
              </a:spcBef>
              <a:spcAft>
                <a:spcPts val="800"/>
              </a:spcAft>
              <a:buNone/>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b="1">
                <a:solidFill>
                  <a:srgbClr val="000000"/>
                </a:solidFill>
                <a:effectLst/>
                <a:latin typeface="Times New Roman" panose="02020603050405020304" pitchFamily="18" charset="0"/>
                <a:ea typeface="Times New Roman" panose="02020603050405020304" pitchFamily="18" charset="0"/>
              </a:rPr>
              <a:t>Binary Images:</a:t>
            </a:r>
            <a:endParaRPr lang="en-IN" sz="1800" b="1">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a:solidFill>
                  <a:srgbClr val="000000"/>
                </a:solidFill>
                <a:effectLst/>
                <a:latin typeface="Times New Roman" panose="02020603050405020304" pitchFamily="18" charset="0"/>
                <a:ea typeface="Times New Roman" panose="02020603050405020304" pitchFamily="18" charset="0"/>
              </a:rPr>
              <a:t>Consist of only two </a:t>
            </a:r>
            <a:r>
              <a:rPr lang="en-IN" sz="1800" err="1">
                <a:solidFill>
                  <a:srgbClr val="000000"/>
                </a:solidFill>
                <a:effectLst/>
                <a:latin typeface="Times New Roman" panose="02020603050405020304" pitchFamily="18" charset="0"/>
                <a:ea typeface="Times New Roman" panose="02020603050405020304" pitchFamily="18" charset="0"/>
              </a:rPr>
              <a:t>colors</a:t>
            </a:r>
            <a:r>
              <a:rPr lang="en-IN" sz="1800">
                <a:solidFill>
                  <a:srgbClr val="000000"/>
                </a:solidFill>
                <a:effectLst/>
                <a:latin typeface="Times New Roman" panose="02020603050405020304" pitchFamily="18" charset="0"/>
                <a:ea typeface="Times New Roman" panose="02020603050405020304" pitchFamily="18" charset="0"/>
              </a:rPr>
              <a:t>, usually black and white. Helpful for simple graphics and document scanning where the presence or absence of an element is required, such as in text and line detection.</a:t>
            </a: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b="1">
                <a:solidFill>
                  <a:srgbClr val="000000"/>
                </a:solidFill>
                <a:effectLst/>
                <a:latin typeface="Times New Roman" panose="02020603050405020304" pitchFamily="18" charset="0"/>
                <a:ea typeface="Times New Roman" panose="02020603050405020304" pitchFamily="18" charset="0"/>
              </a:rPr>
              <a:t>Grayscale Images:</a:t>
            </a:r>
            <a:endParaRPr lang="en-IN" sz="1800" b="1">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a:solidFill>
                  <a:srgbClr val="000000"/>
                </a:solidFill>
                <a:effectLst/>
                <a:latin typeface="Times New Roman" panose="02020603050405020304" pitchFamily="18" charset="0"/>
                <a:ea typeface="Times New Roman" panose="02020603050405020304" pitchFamily="18" charset="0"/>
              </a:rPr>
              <a:t>Grayscale images contain different shades of </a:t>
            </a:r>
            <a:r>
              <a:rPr lang="en-IN" sz="1800" err="1">
                <a:solidFill>
                  <a:srgbClr val="000000"/>
                </a:solidFill>
                <a:effectLst/>
                <a:latin typeface="Times New Roman" panose="02020603050405020304" pitchFamily="18" charset="0"/>
                <a:ea typeface="Times New Roman" panose="02020603050405020304" pitchFamily="18" charset="0"/>
              </a:rPr>
              <a:t>gray</a:t>
            </a:r>
            <a:r>
              <a:rPr lang="en-IN" sz="1800">
                <a:solidFill>
                  <a:srgbClr val="000000"/>
                </a:solidFill>
                <a:effectLst/>
                <a:latin typeface="Times New Roman" panose="02020603050405020304" pitchFamily="18" charset="0"/>
                <a:ea typeface="Times New Roman" panose="02020603050405020304" pitchFamily="18" charset="0"/>
              </a:rPr>
              <a:t>. The intensity values vary from black that is 0 to white that is 255. It is widely used in various applications such as edge detection, texture analysis, and in medical imaging, where intensity changes are more pronounced than </a:t>
            </a:r>
            <a:r>
              <a:rPr lang="en-IN" sz="1800" err="1">
                <a:solidFill>
                  <a:srgbClr val="000000"/>
                </a:solidFill>
                <a:effectLst/>
                <a:latin typeface="Times New Roman" panose="02020603050405020304" pitchFamily="18" charset="0"/>
                <a:ea typeface="Times New Roman" panose="02020603050405020304" pitchFamily="18" charset="0"/>
              </a:rPr>
              <a:t>colors</a:t>
            </a:r>
            <a:r>
              <a:rPr lang="en-IN" sz="1800">
                <a:solidFill>
                  <a:srgbClr val="000000"/>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b="1" err="1">
                <a:solidFill>
                  <a:srgbClr val="000000"/>
                </a:solidFill>
                <a:effectLst/>
                <a:latin typeface="Times New Roman" panose="02020603050405020304" pitchFamily="18" charset="0"/>
                <a:ea typeface="Times New Roman" panose="02020603050405020304" pitchFamily="18" charset="0"/>
              </a:rPr>
              <a:t>Color</a:t>
            </a:r>
            <a:r>
              <a:rPr lang="en-IN" sz="1800" b="1">
                <a:solidFill>
                  <a:srgbClr val="000000"/>
                </a:solidFill>
                <a:effectLst/>
                <a:latin typeface="Times New Roman" panose="02020603050405020304" pitchFamily="18" charset="0"/>
                <a:ea typeface="Times New Roman" panose="02020603050405020304" pitchFamily="18" charset="0"/>
              </a:rPr>
              <a:t> Images:</a:t>
            </a:r>
            <a:endParaRPr lang="en-IN" sz="1800" b="1">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a:solidFill>
                  <a:srgbClr val="000000"/>
                </a:solidFill>
                <a:effectLst/>
                <a:latin typeface="Times New Roman" panose="02020603050405020304" pitchFamily="18" charset="0"/>
                <a:ea typeface="Times New Roman" panose="02020603050405020304" pitchFamily="18" charset="0"/>
              </a:rPr>
              <a:t>Composed of a multi-channel format, like RGB, to represent the wide range of </a:t>
            </a:r>
            <a:r>
              <a:rPr lang="en-IN" sz="1800" err="1">
                <a:solidFill>
                  <a:srgbClr val="000000"/>
                </a:solidFill>
                <a:effectLst/>
                <a:latin typeface="Times New Roman" panose="02020603050405020304" pitchFamily="18" charset="0"/>
                <a:ea typeface="Times New Roman" panose="02020603050405020304" pitchFamily="18" charset="0"/>
              </a:rPr>
              <a:t>colors</a:t>
            </a:r>
            <a:r>
              <a:rPr lang="en-IN" sz="1800">
                <a:solidFill>
                  <a:srgbClr val="000000"/>
                </a:solidFill>
                <a:effectLst/>
                <a:latin typeface="Times New Roman" panose="02020603050405020304" pitchFamily="18" charset="0"/>
                <a:ea typeface="Times New Roman" panose="02020603050405020304" pitchFamily="18" charset="0"/>
              </a:rPr>
              <a:t>. Most widespread in photography, video processing, and general digital media applications that require full-</a:t>
            </a:r>
            <a:r>
              <a:rPr lang="en-IN" sz="1800" err="1">
                <a:solidFill>
                  <a:srgbClr val="000000"/>
                </a:solidFill>
                <a:effectLst/>
                <a:latin typeface="Times New Roman" panose="02020603050405020304" pitchFamily="18" charset="0"/>
                <a:ea typeface="Times New Roman" panose="02020603050405020304" pitchFamily="18" charset="0"/>
              </a:rPr>
              <a:t>color</a:t>
            </a:r>
            <a:r>
              <a:rPr lang="en-IN" sz="1800">
                <a:solidFill>
                  <a:srgbClr val="000000"/>
                </a:solidFill>
                <a:effectLst/>
                <a:latin typeface="Times New Roman" panose="02020603050405020304" pitchFamily="18" charset="0"/>
                <a:ea typeface="Times New Roman" panose="02020603050405020304" pitchFamily="18" charset="0"/>
              </a:rPr>
              <a:t> representation.</a:t>
            </a:r>
            <a:endParaRPr lang="en-IN" sz="180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CBEFD7B5-5F09-D2B8-C4BF-374CA18D31F1}"/>
              </a:ext>
            </a:extLst>
          </p:cNvPr>
          <p:cNvSpPr>
            <a:spLocks noGrp="1"/>
          </p:cNvSpPr>
          <p:nvPr>
            <p:ph type="sldNum" sz="quarter" idx="5"/>
          </p:nvPr>
        </p:nvSpPr>
        <p:spPr/>
        <p:txBody>
          <a:bodyPr/>
          <a:lstStyle/>
          <a:p>
            <a:fld id="{F3065E4E-ABE4-4C79-8716-B93932D5FBD3}" type="slidenum">
              <a:rPr lang="en-IN" smtClean="0"/>
              <a:t>10</a:t>
            </a:fld>
            <a:endParaRPr lang="en-IN"/>
          </a:p>
        </p:txBody>
      </p:sp>
    </p:spTree>
    <p:extLst>
      <p:ext uri="{BB962C8B-B14F-4D97-AF65-F5344CB8AC3E}">
        <p14:creationId xmlns:p14="http://schemas.microsoft.com/office/powerpoint/2010/main" val="1833130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726BC-AC68-C8F1-19AC-6D9B79F5D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B8D7A8-CBD6-9AC4-A6F9-19C374F94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7D8E3-F198-92B8-D794-0F65892B57DF}"/>
              </a:ext>
            </a:extLst>
          </p:cNvPr>
          <p:cNvSpPr>
            <a:spLocks noGrp="1"/>
          </p:cNvSpPr>
          <p:nvPr>
            <p:ph type="body" idx="1"/>
          </p:nvPr>
        </p:nvSpPr>
        <p:spPr/>
        <p:txBody>
          <a:bodyPr/>
          <a:lstStyle/>
          <a:p>
            <a:pPr marL="158750" indent="0">
              <a:lnSpc>
                <a:spcPct val="107000"/>
              </a:lnSpc>
              <a:spcBef>
                <a:spcPts val="200"/>
              </a:spcBef>
              <a:buNone/>
            </a:pPr>
            <a:r>
              <a:rPr lang="en-IN" sz="1800" b="1">
                <a:solidFill>
                  <a:srgbClr val="002060"/>
                </a:solidFill>
                <a:effectLst/>
                <a:latin typeface="Arial" panose="020B0604020202020204" pitchFamily="34" charset="0"/>
                <a:ea typeface="MS Gothic" panose="020B0609070205080204" pitchFamily="49" charset="-128"/>
                <a:cs typeface="Gautami" panose="020B0502040204020203" pitchFamily="34" charset="0"/>
              </a:rPr>
              <a:t>What is Image Processing?  </a:t>
            </a:r>
          </a:p>
          <a:p>
            <a:pPr marL="158750" indent="0">
              <a:lnSpc>
                <a:spcPct val="107000"/>
              </a:lnSpc>
              <a:spcAft>
                <a:spcPts val="800"/>
              </a:spcAft>
              <a:buNone/>
            </a:pPr>
            <a:r>
              <a:rPr lang="en-IN" sz="1800">
                <a:effectLst/>
                <a:latin typeface="Arial" panose="020B0604020202020204" pitchFamily="34" charset="0"/>
                <a:ea typeface="Calibri" panose="020F0502020204030204" pitchFamily="34" charset="0"/>
                <a:cs typeface="Gautami" panose="020B0502040204020203" pitchFamily="34" charset="0"/>
              </a:rPr>
              <a:t>Image processing is the use of algorithms and techniques to analyse, manipulate, and enhance digital images. It plays a significant role in various applications, including medical imaging, security, and manufacturing. When applied to sustainability, image processing can support environmental monitoring, optimize natural resource management, and promote more sustainable practices across industries.  </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Image Processing Stages</a:t>
            </a:r>
          </a:p>
          <a:p>
            <a:pPr marL="158750" indent="0">
              <a:lnSpc>
                <a:spcPct val="107000"/>
              </a:lnSpc>
              <a:spcAft>
                <a:spcPts val="800"/>
              </a:spcAft>
              <a:buNone/>
            </a:pPr>
            <a:endParaRPr lang="en-US" sz="1800">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1. Image Acquisition</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The first step in the image processing workflow, where images are captured using cameras or sensors.</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This stage involves obtaining the raw image data that will undergo further processing. The quality of the acquisition (e.g., resolution, sensor type) directly impacts the success of the subsequent stages.</a:t>
            </a:r>
          </a:p>
          <a:p>
            <a:pPr marL="158750" indent="0">
              <a:lnSpc>
                <a:spcPct val="107000"/>
              </a:lnSpc>
              <a:spcAft>
                <a:spcPts val="800"/>
              </a:spcAft>
              <a:buNone/>
            </a:pPr>
            <a:endParaRPr lang="en-US" sz="1800">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2. Preprocessing</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Preprocessing prepares the image by enhancing its quality and reducing unwanted elements. This step often involves noise reduction, adjusting brightness, or contrast enhancement to make the image clearer.</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Common methods include Gaussian blur (for noise reduction) and histogram equalization (for brightness/contrast adjustment).</a:t>
            </a:r>
          </a:p>
          <a:p>
            <a:pPr marL="158750" indent="0">
              <a:lnSpc>
                <a:spcPct val="107000"/>
              </a:lnSpc>
              <a:spcAft>
                <a:spcPts val="800"/>
              </a:spcAft>
              <a:buNone/>
            </a:pPr>
            <a:endParaRPr lang="en-US" sz="1800">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3. Segmentation</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This step divides the image into meaningful regions based on certain criteria. It could be separating different objects, areas of interest, or classes within an image.</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 In agriculture, segmentation could differentiate between various plant types in a field, or in city planning, it could separate different areas of a city (residential, commercial, etc.).</a:t>
            </a:r>
          </a:p>
          <a:p>
            <a:pPr marL="158750" indent="0">
              <a:lnSpc>
                <a:spcPct val="107000"/>
              </a:lnSpc>
              <a:spcAft>
                <a:spcPts val="800"/>
              </a:spcAft>
              <a:buNone/>
            </a:pPr>
            <a:endParaRPr lang="en-US" sz="1800">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4. Feature Extraction</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After segmentation, this stage involves identifying specific features in the image, such as patterns, textures, or shapes that are relevant for further analysis.</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Detecting the edges of objects in a landscape, identifying facial features in a photograph, or recognizing anomalies in satellite imagery.</a:t>
            </a:r>
          </a:p>
          <a:p>
            <a:pPr marL="158750" indent="0">
              <a:lnSpc>
                <a:spcPct val="107000"/>
              </a:lnSpc>
              <a:spcAft>
                <a:spcPts val="800"/>
              </a:spcAft>
              <a:buNone/>
            </a:pPr>
            <a:endParaRPr lang="en-US" sz="1800">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5. Classification and Analysis</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In this final stage, machine learning models are applied to analyze the features extracted from the image and classify them into predefined categories or groups.</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Using machine learning algorithms to categorize images for specific applications like medical imaging (identifying diseases) or satellite imagery (classifying land types).</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4" name="Slide Number Placeholder 3">
            <a:extLst>
              <a:ext uri="{FF2B5EF4-FFF2-40B4-BE49-F238E27FC236}">
                <a16:creationId xmlns:a16="http://schemas.microsoft.com/office/drawing/2014/main" id="{15E2BA7A-C5F5-B314-F1AB-3EE68FBB89CE}"/>
              </a:ext>
            </a:extLst>
          </p:cNvPr>
          <p:cNvSpPr>
            <a:spLocks noGrp="1"/>
          </p:cNvSpPr>
          <p:nvPr>
            <p:ph type="sldNum" sz="quarter" idx="5"/>
          </p:nvPr>
        </p:nvSpPr>
        <p:spPr/>
        <p:txBody>
          <a:bodyPr/>
          <a:lstStyle/>
          <a:p>
            <a:fld id="{F3065E4E-ABE4-4C79-8716-B93932D5FBD3}" type="slidenum">
              <a:rPr lang="en-IN" smtClean="0"/>
              <a:t>11</a:t>
            </a:fld>
            <a:endParaRPr lang="en-IN"/>
          </a:p>
        </p:txBody>
      </p:sp>
    </p:spTree>
    <p:extLst>
      <p:ext uri="{BB962C8B-B14F-4D97-AF65-F5344CB8AC3E}">
        <p14:creationId xmlns:p14="http://schemas.microsoft.com/office/powerpoint/2010/main" val="1322817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31CDD-05A5-8B66-E317-D226597B7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AF7A48-0B80-D2B8-D82A-9A8BD23E44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5F2FF8-23A5-2967-0951-A869CF283B45}"/>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484F9E"/>
                </a:solidFill>
              </a:rPr>
              <a:t>OpenCV - Real-Time Computer Vision Library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OpenCV is widely used as open-source software library concerned with the field of computer vision as well as advanced machine learning applications. Originally developed in 1999 by Intel, OpenCV was later handed over to the global developers who maintain it. Through its continuous version, OpenCV is extensively applied in research, academia, and industries. It is a powerful infrastructure for real-time image and video processing, which is very important for a range of different applications in the areas of robotics, surveillance, augmented reality, and autonomous vehicles.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Key Features of OpenCV</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1. Extensive Algorithm Library</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OpenCV has an enormous repository of over 2,500 optimized algorithms ranging from classical to state-of-the-art techniques. These allow developers to implement such features as face detection, object recognition, motion tracking, among many others, thereby allowing incredibly fast prototyping and deployment of highly complex computer vision applications.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2. Multi-Language Support</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To support developers with a wide range of programming environments, OpenCV supports interfaces in C++, Python, Java, and MATLAB. It is also compatible with prominent machine learning libraries, particularly TensorFlow and </a:t>
            </a:r>
            <a:r>
              <a:rPr lang="en-US" sz="1100" b="0" err="1">
                <a:solidFill>
                  <a:srgbClr val="002060"/>
                </a:solidFill>
                <a:latin typeface="Arial"/>
                <a:cs typeface="Arial"/>
              </a:rPr>
              <a:t>PyTorch</a:t>
            </a:r>
            <a:r>
              <a:rPr lang="en-US" sz="1100" b="0">
                <a:solidFill>
                  <a:srgbClr val="002060"/>
                </a:solidFill>
                <a:latin typeface="Arial"/>
                <a:cs typeface="Arial"/>
              </a:rPr>
              <a:t>, used in the Python workflow.</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3. Cross-Platform Compatibility</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OpenCV is designed in such a way that it is cross-platform and has compatibility with all platforms and operating systems like Windows, Linux, macOS, Android, and iOS. Therefore, applications developed with OpenCV can be easily deployed on any device from a desktop and mobile phone to an embedded system.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4. Optimized for Real-Time Processing</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OpenCV is optimized particularly for real-time computer vision applications, which include autonomous vehicles and real-time surveillance. It uses advanced processor instructions such as MMX and SSE and can even utilize acceleration on graphics processing units by including CUDA and OpenCL for OpenCV. This enables it to absorb all the high throughput demanded by jobs of image and video processing with great efficiency so that high-performance requirements are achieved in the fast execution of real-time programs.</a:t>
            </a:r>
            <a:endParaRPr lang="en-IN" sz="1100" b="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FC866B39-FF2A-2F0B-DED9-EC255F334B69}"/>
              </a:ext>
            </a:extLst>
          </p:cNvPr>
          <p:cNvSpPr>
            <a:spLocks noGrp="1"/>
          </p:cNvSpPr>
          <p:nvPr>
            <p:ph type="sldNum" sz="quarter" idx="5"/>
          </p:nvPr>
        </p:nvSpPr>
        <p:spPr/>
        <p:txBody>
          <a:bodyPr/>
          <a:lstStyle/>
          <a:p>
            <a:fld id="{F3065E4E-ABE4-4C79-8716-B93932D5FBD3}" type="slidenum">
              <a:rPr lang="en-IN" smtClean="0"/>
              <a:t>12</a:t>
            </a:fld>
            <a:endParaRPr lang="en-IN"/>
          </a:p>
        </p:txBody>
      </p:sp>
    </p:spTree>
    <p:extLst>
      <p:ext uri="{BB962C8B-B14F-4D97-AF65-F5344CB8AC3E}">
        <p14:creationId xmlns:p14="http://schemas.microsoft.com/office/powerpoint/2010/main" val="717722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67C76-B8B0-53C6-2EF6-33DAB988F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E1CED6-2D2E-B5D7-0914-1E9DB044B5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2B488-D652-36F4-91D4-A9FB17EE071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484F9E"/>
                </a:solidFill>
              </a:rPr>
              <a:t>OpenCV - Real-Time Computer Vision Library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Here are the steps with explanations for installing OpenCV in Python: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Check Python and Pip: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To make sure Python and pip are installed, type the following commands in the command prompt or terminal: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python --version</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pip --version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This will display the versions of Python and pip, confirming they’re installed and ready to use. If you don’t see a version number, you may need to install Python and pip first.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Open Command Prompt: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Open the command prompt (Windows) or terminal (macOS/Linux) to enter the commands for installing OpenCV and updating pip.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Update Pip: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Keeping pip updated ensures you can install the latest versions of packages. Update pip by entering: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pip install --upgrade pip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This command checks for the latest version of pip and upgrades it if necessary.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Install OpenCV:</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There are two options for installing OpenCV, depending on the features you need: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Basic Installation (suitable for most uses):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pip install </a:t>
            </a:r>
            <a:r>
              <a:rPr lang="en-US" sz="1100" b="0" err="1">
                <a:solidFill>
                  <a:srgbClr val="002060"/>
                </a:solidFill>
                <a:latin typeface="Arial"/>
                <a:cs typeface="Arial"/>
              </a:rPr>
              <a:t>opencv</a:t>
            </a:r>
            <a:r>
              <a:rPr lang="en-US" sz="1100" b="0">
                <a:solidFill>
                  <a:srgbClr val="002060"/>
                </a:solidFill>
                <a:latin typeface="Arial"/>
                <a:cs typeface="Arial"/>
              </a:rPr>
              <a:t>-python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Installation with Extra Features (includes additional algorithms and features):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pip install </a:t>
            </a:r>
            <a:r>
              <a:rPr lang="en-US" sz="1100" b="0" err="1">
                <a:solidFill>
                  <a:srgbClr val="002060"/>
                </a:solidFill>
                <a:latin typeface="Arial"/>
                <a:cs typeface="Arial"/>
              </a:rPr>
              <a:t>opencv</a:t>
            </a:r>
            <a:r>
              <a:rPr lang="en-US" sz="1100" b="0">
                <a:solidFill>
                  <a:srgbClr val="002060"/>
                </a:solidFill>
                <a:latin typeface="Arial"/>
                <a:cs typeface="Arial"/>
              </a:rPr>
              <a:t>-</a:t>
            </a:r>
            <a:r>
              <a:rPr lang="en-US" sz="1100" b="0" err="1">
                <a:solidFill>
                  <a:srgbClr val="002060"/>
                </a:solidFill>
                <a:latin typeface="Arial"/>
                <a:cs typeface="Arial"/>
              </a:rPr>
              <a:t>contrib</a:t>
            </a:r>
            <a:r>
              <a:rPr lang="en-US" sz="1100" b="0">
                <a:solidFill>
                  <a:srgbClr val="002060"/>
                </a:solidFill>
                <a:latin typeface="Arial"/>
                <a:cs typeface="Arial"/>
              </a:rPr>
              <a:t>-python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If you’re planning to use special modules like cv2.aruco or cv2.xfeatures2d, use the second option.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Verify Installation: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Once installation is complete, you can verify that OpenCV is installed correctly by opening a Python interpreter and entering:</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import cv2</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print(cv2.__version__)</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If OpenCV is installed successfully, this command will print the version of OpenCV. If there’s an error, you may need to troubleshoot the installation.</a:t>
            </a:r>
            <a:endParaRPr lang="en-IN" sz="1100" b="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FE6E477F-E6DB-2B47-92CD-95AAB55C93EE}"/>
              </a:ext>
            </a:extLst>
          </p:cNvPr>
          <p:cNvSpPr>
            <a:spLocks noGrp="1"/>
          </p:cNvSpPr>
          <p:nvPr>
            <p:ph type="sldNum" sz="quarter" idx="5"/>
          </p:nvPr>
        </p:nvSpPr>
        <p:spPr/>
        <p:txBody>
          <a:bodyPr/>
          <a:lstStyle/>
          <a:p>
            <a:fld id="{F3065E4E-ABE4-4C79-8716-B93932D5FBD3}" type="slidenum">
              <a:rPr lang="en-IN" smtClean="0"/>
              <a:t>13</a:t>
            </a:fld>
            <a:endParaRPr lang="en-IN"/>
          </a:p>
        </p:txBody>
      </p:sp>
    </p:spTree>
    <p:extLst>
      <p:ext uri="{BB962C8B-B14F-4D97-AF65-F5344CB8AC3E}">
        <p14:creationId xmlns:p14="http://schemas.microsoft.com/office/powerpoint/2010/main" val="643004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59439-E503-5776-07F4-D064E34E9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891794-ED44-0E9C-DF33-8F39FAC653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B6FED0-9A9F-9728-69F1-B5843445539F}"/>
              </a:ext>
            </a:extLst>
          </p:cNvPr>
          <p:cNvSpPr>
            <a:spLocks noGrp="1"/>
          </p:cNvSpPr>
          <p:nvPr>
            <p:ph type="body" idx="1"/>
          </p:nvPr>
        </p:nvSpPr>
        <p:spPr/>
        <p:txBody>
          <a:bodyPr/>
          <a:lstStyle/>
          <a:p>
            <a:r>
              <a:rPr lang="en-US"/>
              <a:t>This Python code loads and displays a satellite image of an agricultural field. First, it imports several libraries: cv2 for image processing, </a:t>
            </a:r>
            <a:r>
              <a:rPr lang="en-US" err="1"/>
              <a:t>numpy</a:t>
            </a:r>
            <a:r>
              <a:rPr lang="en-US"/>
              <a:t> for numerical operations, </a:t>
            </a:r>
            <a:r>
              <a:rPr lang="en-US" err="1"/>
              <a:t>matplotlib.pyplot</a:t>
            </a:r>
            <a:r>
              <a:rPr lang="en-US"/>
              <a:t> for plotting, and skimage.io for reading images. The image path is specified as agripic1.jpeg, and </a:t>
            </a:r>
            <a:r>
              <a:rPr lang="en-US" err="1"/>
              <a:t>io.imread</a:t>
            </a:r>
            <a:r>
              <a:rPr lang="en-US"/>
              <a:t> from </a:t>
            </a:r>
            <a:r>
              <a:rPr lang="en-US" err="1"/>
              <a:t>skimage</a:t>
            </a:r>
            <a:r>
              <a:rPr lang="en-US"/>
              <a:t> reads the image, storing it in the variable image.</a:t>
            </a:r>
          </a:p>
          <a:p>
            <a:r>
              <a:rPr lang="en-US"/>
              <a:t>To display the image, the code creates a figure with dimensions of 10x10 inches using </a:t>
            </a:r>
            <a:r>
              <a:rPr lang="en-US" err="1"/>
              <a:t>plt.figure</a:t>
            </a:r>
            <a:r>
              <a:rPr lang="en-US"/>
              <a:t>(</a:t>
            </a:r>
            <a:r>
              <a:rPr lang="en-US" err="1"/>
              <a:t>figsize</a:t>
            </a:r>
            <a:r>
              <a:rPr lang="en-US"/>
              <a:t>=(10, 10)). The </a:t>
            </a:r>
            <a:r>
              <a:rPr lang="en-US" err="1"/>
              <a:t>plt.imshow</a:t>
            </a:r>
            <a:r>
              <a:rPr lang="en-US"/>
              <a:t> function is used to show the image within this figure. A title, "Original Satellite Image of Agricultural Field," is added with </a:t>
            </a:r>
            <a:r>
              <a:rPr lang="en-US" err="1"/>
              <a:t>plt.title</a:t>
            </a:r>
            <a:r>
              <a:rPr lang="en-US"/>
              <a:t>, and </a:t>
            </a:r>
            <a:r>
              <a:rPr lang="en-US" err="1"/>
              <a:t>plt.axis</a:t>
            </a:r>
            <a:r>
              <a:rPr lang="en-US"/>
              <a:t>("off") hides the axes for a cleaner display. Finally, </a:t>
            </a:r>
            <a:r>
              <a:rPr lang="en-US" err="1"/>
              <a:t>plt.show</a:t>
            </a:r>
            <a:r>
              <a:rPr lang="en-US"/>
              <a:t>() renders the image in a pop-up or inline (if used in </a:t>
            </a:r>
            <a:r>
              <a:rPr lang="en-US" err="1"/>
              <a:t>Jupyter</a:t>
            </a:r>
            <a:r>
              <a:rPr lang="en-US"/>
              <a:t> Notebook) for viewing. This code is particularly useful for quick visualization and analysis of images in image processing tasks.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F84CAF5C-2535-C295-DFEF-B111E85CC075}"/>
              </a:ext>
            </a:extLst>
          </p:cNvPr>
          <p:cNvSpPr>
            <a:spLocks noGrp="1"/>
          </p:cNvSpPr>
          <p:nvPr>
            <p:ph type="sldNum" sz="quarter" idx="5"/>
          </p:nvPr>
        </p:nvSpPr>
        <p:spPr/>
        <p:txBody>
          <a:bodyPr/>
          <a:lstStyle/>
          <a:p>
            <a:fld id="{F3065E4E-ABE4-4C79-8716-B93932D5FBD3}" type="slidenum">
              <a:rPr lang="en-IN" smtClean="0"/>
              <a:t>14</a:t>
            </a:fld>
            <a:endParaRPr lang="en-IN"/>
          </a:p>
        </p:txBody>
      </p:sp>
    </p:spTree>
    <p:extLst>
      <p:ext uri="{BB962C8B-B14F-4D97-AF65-F5344CB8AC3E}">
        <p14:creationId xmlns:p14="http://schemas.microsoft.com/office/powerpoint/2010/main" val="210710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F1E85-CACD-AB91-E119-CE605918D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50926-8D46-A335-64E4-EE96245F3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0F3C5A-9FFD-55AB-A646-EB1819EE06B9}"/>
              </a:ext>
            </a:extLst>
          </p:cNvPr>
          <p:cNvSpPr>
            <a:spLocks noGrp="1"/>
          </p:cNvSpPr>
          <p:nvPr>
            <p:ph type="body" idx="1"/>
          </p:nvPr>
        </p:nvSpPr>
        <p:spPr/>
        <p:txBody>
          <a:bodyPr/>
          <a:lstStyle/>
          <a:p>
            <a:pPr marL="158750" marR="0" lvl="0" indent="0" algn="l" defTabSz="914400" rtl="0" eaLnBrk="1" fontAlgn="auto" latinLnBrk="0" hangingPunct="1">
              <a:lnSpc>
                <a:spcPct val="107000"/>
              </a:lnSpc>
              <a:spcBef>
                <a:spcPts val="0"/>
              </a:spcBef>
              <a:spcAft>
                <a:spcPts val="800"/>
              </a:spcAft>
              <a:buClr>
                <a:srgbClr val="000000"/>
              </a:buClr>
              <a:buSzPts val="1100"/>
              <a:buFont typeface="Arial"/>
              <a:buNone/>
              <a:tabLst/>
              <a:defRPr/>
            </a:pPr>
            <a:r>
              <a:rPr lang="en-IN" sz="1800" b="1">
                <a:solidFill>
                  <a:srgbClr val="484F9E"/>
                </a:solidFill>
              </a:rPr>
              <a:t>Image Processing using teachable machine</a:t>
            </a:r>
            <a:endParaRPr lang="en-US" sz="1800" b="1">
              <a:solidFill>
                <a:srgbClr val="484F9E"/>
              </a:solidFill>
            </a:endParaRPr>
          </a:p>
          <a:p>
            <a:pPr marL="158750" indent="0">
              <a:lnSpc>
                <a:spcPct val="107000"/>
              </a:lnSpc>
              <a:spcAft>
                <a:spcPts val="800"/>
              </a:spcAft>
              <a:buNone/>
            </a:pPr>
            <a:endParaRPr lang="en-IN" sz="1800">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IN" sz="1800">
                <a:effectLst/>
                <a:latin typeface="Arial" panose="020B0604020202020204" pitchFamily="34" charset="0"/>
                <a:ea typeface="Calibri" panose="020F0502020204030204" pitchFamily="34" charset="0"/>
                <a:cs typeface="Gautami" panose="020B0502040204020203" pitchFamily="34" charset="0"/>
              </a:rPr>
              <a:t>Teachable Machine uses a straightforward process where users can train a model on their own labelled image dataset. The process involves three primary steps: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Data Collection and Labelling: Users upload images for each class they want the model to recognize. For sustainability, these could be images of various recyclable materials (like plastics, glass, and metals), different plant species, or signs of pollution in natural landscapes. Each category is labelled accordingly, allowing the model to distinguish between them.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Model Training: Teachable Machine employs deep learning algorithms that train on the labelled images. Training involves multiple passes over the images to recognize patterns and features unique to each class. Teachable Machine makes this complex process easy to follow, with a training progress indicator and a test phase.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Export and Deployment: After training, the model can be exported as a TensorFlow or JavaScript model. This flexibility allows integration into web or mobile applications, making it highly versatile. Models can be run locally, which is important for privacy and low-energy deployment—key sustainability factors for reducing the carbon footprint associated with large-scale cloud processing. </a:t>
            </a:r>
          </a:p>
        </p:txBody>
      </p:sp>
      <p:sp>
        <p:nvSpPr>
          <p:cNvPr id="4" name="Slide Number Placeholder 3">
            <a:extLst>
              <a:ext uri="{FF2B5EF4-FFF2-40B4-BE49-F238E27FC236}">
                <a16:creationId xmlns:a16="http://schemas.microsoft.com/office/drawing/2014/main" id="{9183BB41-2CBE-3046-8340-D574CF12C925}"/>
              </a:ext>
            </a:extLst>
          </p:cNvPr>
          <p:cNvSpPr>
            <a:spLocks noGrp="1"/>
          </p:cNvSpPr>
          <p:nvPr>
            <p:ph type="sldNum" sz="quarter" idx="5"/>
          </p:nvPr>
        </p:nvSpPr>
        <p:spPr/>
        <p:txBody>
          <a:bodyPr/>
          <a:lstStyle/>
          <a:p>
            <a:fld id="{F3065E4E-ABE4-4C79-8716-B93932D5FBD3}" type="slidenum">
              <a:rPr lang="en-IN" smtClean="0"/>
              <a:t>15</a:t>
            </a:fld>
            <a:endParaRPr lang="en-IN"/>
          </a:p>
        </p:txBody>
      </p:sp>
    </p:spTree>
    <p:extLst>
      <p:ext uri="{BB962C8B-B14F-4D97-AF65-F5344CB8AC3E}">
        <p14:creationId xmlns:p14="http://schemas.microsoft.com/office/powerpoint/2010/main" val="3820778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CD290-F970-8628-29DD-D15096B7D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4421FC-3806-A764-B66A-0940A4F52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59C16D-0465-EFF0-3B28-6E8175A74264}"/>
              </a:ext>
            </a:extLst>
          </p:cNvPr>
          <p:cNvSpPr>
            <a:spLocks noGrp="1"/>
          </p:cNvSpPr>
          <p:nvPr>
            <p:ph type="body" idx="1"/>
          </p:nvPr>
        </p:nvSpPr>
        <p:spPr/>
        <p:txBody>
          <a:bodyPr/>
          <a:lstStyle/>
          <a:p>
            <a:pPr marL="158750" indent="0">
              <a:lnSpc>
                <a:spcPct val="107000"/>
              </a:lnSpc>
              <a:spcAft>
                <a:spcPts val="800"/>
              </a:spcAft>
              <a:buNone/>
            </a:pPr>
            <a:r>
              <a:rPr lang="en-IN" sz="1800" b="1">
                <a:effectLst/>
                <a:latin typeface="Arial" panose="020B0604020202020204" pitchFamily="34" charset="0"/>
                <a:ea typeface="Calibri" panose="020F0502020204030204" pitchFamily="34" charset="0"/>
                <a:cs typeface="Gautami" panose="020B0502040204020203" pitchFamily="34" charset="0"/>
              </a:rPr>
              <a:t>Integrate into an Application</a:t>
            </a:r>
            <a:r>
              <a:rPr lang="en-IN" sz="1800">
                <a:effectLst/>
                <a:latin typeface="Arial" panose="020B0604020202020204" pitchFamily="34" charset="0"/>
                <a:ea typeface="Calibri" panose="020F0502020204030204" pitchFamily="34" charset="0"/>
                <a:cs typeface="Gautami" panose="020B0502040204020203" pitchFamily="34" charset="0"/>
              </a:rPr>
              <a:t> </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Use your exported model in a simple web or mobile application. For example, a web app can use TensorFlow.js to classify images from a live camera feed, ideal for a recycling bin setup where users can check the category of waste in real-time.</a:t>
            </a:r>
            <a:r>
              <a:rPr lang="en-IN" sz="1800">
                <a:effectLst/>
                <a:latin typeface="Arial" panose="020B0604020202020204" pitchFamily="34" charset="0"/>
                <a:ea typeface="Calibri" panose="020F0502020204030204" pitchFamily="34" charset="0"/>
                <a:cs typeface="Gautami" panose="020B0502040204020203" pitchFamily="34" charset="0"/>
              </a:rPr>
              <a:t> </a:t>
            </a:r>
          </a:p>
          <a:p>
            <a:pPr marL="158750" indent="0">
              <a:lnSpc>
                <a:spcPct val="107000"/>
              </a:lnSpc>
              <a:spcAft>
                <a:spcPts val="800"/>
              </a:spcAft>
              <a:buNone/>
            </a:pPr>
            <a:r>
              <a:rPr lang="en-US" sz="1800">
                <a:effectLst/>
                <a:latin typeface="Arial" panose="020B0604020202020204" pitchFamily="34" charset="0"/>
                <a:ea typeface="Calibri" panose="020F0502020204030204" pitchFamily="34" charset="0"/>
                <a:cs typeface="Gautami" panose="020B0502040204020203" pitchFamily="34" charset="0"/>
              </a:rPr>
              <a:t>Example, </a:t>
            </a:r>
            <a:r>
              <a:rPr lang="en-IN" sz="1800">
                <a:effectLst/>
                <a:latin typeface="Arial" panose="020B0604020202020204" pitchFamily="34" charset="0"/>
                <a:ea typeface="Calibri" panose="020F0502020204030204" pitchFamily="34" charset="0"/>
                <a:cs typeface="Gautami" panose="020B0502040204020203" pitchFamily="34" charset="0"/>
              </a:rPr>
              <a:t> </a:t>
            </a:r>
          </a:p>
          <a:p>
            <a:pPr>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Let's go through a practical example of using Teachable Machine to create an image classification model for waste sorting to help improve recycling efforts. The setup, training, and potential deployment of a model that can distinguish between types of waste, such as plastic, paper, glass, and organic materials.  </a:t>
            </a:r>
          </a:p>
          <a:p>
            <a:pPr marL="158750" indent="0">
              <a:lnSpc>
                <a:spcPct val="107000"/>
              </a:lnSpc>
              <a:spcAft>
                <a:spcPts val="800"/>
              </a:spcAft>
              <a:buNone/>
            </a:pPr>
            <a:r>
              <a:rPr lang="en-IN" sz="1800" b="1">
                <a:effectLst/>
                <a:latin typeface="Arial" panose="020B0604020202020204" pitchFamily="34" charset="0"/>
                <a:ea typeface="Calibri" panose="020F0502020204030204" pitchFamily="34" charset="0"/>
                <a:cs typeface="Gautami" panose="020B0502040204020203" pitchFamily="34" charset="0"/>
              </a:rPr>
              <a:t>Preparing the Dataset</a:t>
            </a:r>
            <a:r>
              <a:rPr lang="en-IN" sz="1800">
                <a:effectLst/>
                <a:latin typeface="Arial" panose="020B0604020202020204" pitchFamily="34" charset="0"/>
                <a:ea typeface="Calibri" panose="020F0502020204030204" pitchFamily="34" charset="0"/>
                <a:cs typeface="Gautami" panose="020B0502040204020203" pitchFamily="34" charset="0"/>
              </a:rPr>
              <a:t> </a:t>
            </a:r>
          </a:p>
          <a:p>
            <a:pPr marL="158750" indent="0">
              <a:lnSpc>
                <a:spcPct val="107000"/>
              </a:lnSpc>
              <a:spcAft>
                <a:spcPts val="800"/>
              </a:spcAft>
              <a:buNone/>
            </a:pPr>
            <a:r>
              <a:rPr lang="en-IN" sz="1800" b="1">
                <a:effectLst/>
                <a:latin typeface="Arial" panose="020B0604020202020204" pitchFamily="34" charset="0"/>
                <a:ea typeface="Calibri" panose="020F0502020204030204" pitchFamily="34" charset="0"/>
                <a:cs typeface="Gautami" panose="020B0502040204020203" pitchFamily="34" charset="0"/>
              </a:rPr>
              <a:t>Step 1</a:t>
            </a:r>
            <a:r>
              <a:rPr lang="en-IN" sz="1800">
                <a:effectLst/>
                <a:latin typeface="Arial" panose="020B0604020202020204" pitchFamily="34" charset="0"/>
                <a:ea typeface="Calibri" panose="020F0502020204030204" pitchFamily="34" charset="0"/>
                <a:cs typeface="Gautami" panose="020B0502040204020203" pitchFamily="34" charset="0"/>
              </a:rPr>
              <a:t>: The first step is to gather images for each waste category. You’ll need a variety of images representing each type to account for differences in lighting, angles, and backgrounds. For example: </a:t>
            </a:r>
          </a:p>
          <a:p>
            <a:pPr marL="0" lvl="0" indent="0" algn="just">
              <a:lnSpc>
                <a:spcPct val="107000"/>
              </a:lnSpc>
              <a:spcBef>
                <a:spcPts val="600"/>
              </a:spcBef>
              <a:spcAft>
                <a:spcPts val="1400"/>
              </a:spcAft>
              <a:buSzPts val="1000"/>
              <a:buFont typeface="Symbol" panose="05050102010706020507" pitchFamily="18" charset="2"/>
              <a:buNone/>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	Plastic</a:t>
            </a:r>
            <a:r>
              <a:rPr lang="en-IN" sz="1800">
                <a:effectLst/>
                <a:latin typeface="Arial" panose="020B0604020202020204" pitchFamily="34" charset="0"/>
                <a:ea typeface="Calibri" panose="020F0502020204030204" pitchFamily="34" charset="0"/>
                <a:cs typeface="Gautami" panose="020B0502040204020203" pitchFamily="34" charset="0"/>
              </a:rPr>
              <a:t>: Bottles, plastic bags, packaging materials </a:t>
            </a:r>
          </a:p>
          <a:p>
            <a:pPr marL="0" lvl="0" indent="0" algn="just">
              <a:lnSpc>
                <a:spcPct val="107000"/>
              </a:lnSpc>
              <a:spcBef>
                <a:spcPts val="600"/>
              </a:spcBef>
              <a:spcAft>
                <a:spcPts val="1400"/>
              </a:spcAft>
              <a:buSzPts val="1000"/>
              <a:buFont typeface="Symbol" panose="05050102010706020507" pitchFamily="18" charset="2"/>
              <a:buNone/>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	(https://www.kaggle.com/datasets/siddharthkumarsah/plastic-bottles-image-dataset) </a:t>
            </a:r>
          </a:p>
          <a:p>
            <a:pPr marL="158750" indent="0">
              <a:lnSpc>
                <a:spcPct val="107000"/>
              </a:lnSpc>
              <a:spcAft>
                <a:spcPts val="800"/>
              </a:spcAft>
              <a:buNone/>
            </a:pPr>
            <a:r>
              <a:rPr lang="en-IN" sz="1800">
                <a:effectLst/>
                <a:latin typeface="Arial" panose="020B0604020202020204" pitchFamily="34" charset="0"/>
                <a:ea typeface="Calibri" panose="020F0502020204030204" pitchFamily="34" charset="0"/>
                <a:cs typeface="Gautami" panose="020B0502040204020203" pitchFamily="34" charset="0"/>
              </a:rPr>
              <a:t>	For a simple project. You can capture these images yourself, or download sample images from free online sources. </a:t>
            </a:r>
          </a:p>
          <a:p>
            <a:pPr marL="158750" indent="0">
              <a:lnSpc>
                <a:spcPct val="107000"/>
              </a:lnSpc>
              <a:spcAft>
                <a:spcPts val="800"/>
              </a:spcAft>
              <a:buNone/>
            </a:pPr>
            <a:r>
              <a:rPr lang="en-IN" sz="1800" b="1">
                <a:effectLst/>
                <a:latin typeface="Arial" panose="020B0604020202020204" pitchFamily="34" charset="0"/>
                <a:ea typeface="Calibri" panose="020F0502020204030204" pitchFamily="34" charset="0"/>
                <a:cs typeface="Gautami" panose="020B0502040204020203" pitchFamily="34" charset="0"/>
              </a:rPr>
              <a:t>Step 2: </a:t>
            </a:r>
            <a:r>
              <a:rPr lang="en-IN" sz="1800" b="0">
                <a:effectLst/>
                <a:latin typeface="Arial" panose="020B0604020202020204" pitchFamily="34" charset="0"/>
                <a:ea typeface="Calibri" panose="020F0502020204030204" pitchFamily="34" charset="0"/>
                <a:cs typeface="Gautami" panose="020B0502040204020203" pitchFamily="34" charset="0"/>
              </a:rPr>
              <a:t>Training the Model with Teachable Machine </a:t>
            </a:r>
          </a:p>
          <a:p>
            <a:pPr marL="342900" lvl="0" indent="-342900" algn="just">
              <a:lnSpc>
                <a:spcPct val="107000"/>
              </a:lnSpc>
              <a:spcBef>
                <a:spcPts val="600"/>
              </a:spcBef>
              <a:spcAft>
                <a:spcPts val="1400"/>
              </a:spcAft>
              <a:buFont typeface="+mj-lt"/>
              <a:buAutoNum type="arabicPeriod"/>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	Open Teachable Machine</a:t>
            </a:r>
            <a:r>
              <a:rPr lang="en-IN" sz="1800">
                <a:effectLst/>
                <a:latin typeface="Arial" panose="020B0604020202020204" pitchFamily="34" charset="0"/>
                <a:ea typeface="Calibri" panose="020F0502020204030204" pitchFamily="34" charset="0"/>
                <a:cs typeface="Gautami" panose="020B0502040204020203" pitchFamily="34" charset="0"/>
              </a:rPr>
              <a:t>: </a:t>
            </a:r>
          </a:p>
          <a:p>
            <a:pPr marL="0" lvl="0" indent="0" algn="just">
              <a:lnSpc>
                <a:spcPct val="107000"/>
              </a:lnSpc>
              <a:spcBef>
                <a:spcPts val="600"/>
              </a:spcBef>
              <a:spcAft>
                <a:spcPts val="1400"/>
              </a:spcAft>
              <a:buSzPts val="1000"/>
              <a:buFont typeface="Courier New" panose="02070309020205020404" pitchFamily="49" charset="0"/>
              <a:buNone/>
              <a:tabLst>
                <a:tab pos="457200" algn="l"/>
              </a:tabLst>
            </a:pPr>
            <a:r>
              <a:rPr lang="en-IN" sz="1800">
                <a:effectLst/>
                <a:latin typeface="Arial" panose="020B0604020202020204" pitchFamily="34" charset="0"/>
                <a:ea typeface="Calibri" panose="020F0502020204030204" pitchFamily="34" charset="0"/>
                <a:cs typeface="Times New Roman" panose="02020603050405020304" pitchFamily="18" charset="0"/>
              </a:rPr>
              <a:t>	Go to Teachable Machine. </a:t>
            </a:r>
          </a:p>
          <a:p>
            <a:pPr marL="0" lvl="0" indent="0" algn="just">
              <a:lnSpc>
                <a:spcPct val="107000"/>
              </a:lnSpc>
              <a:spcBef>
                <a:spcPts val="600"/>
              </a:spcBef>
              <a:spcAft>
                <a:spcPts val="1400"/>
              </a:spcAft>
              <a:buSzPts val="1000"/>
              <a:buFont typeface="Courier New" panose="02070309020205020404" pitchFamily="49" charset="0"/>
              <a:buNone/>
              <a:tabLst>
                <a:tab pos="457200" algn="l"/>
              </a:tabLst>
            </a:pPr>
            <a:r>
              <a:rPr lang="en-IN" sz="1800">
                <a:effectLst/>
                <a:latin typeface="Arial" panose="020B0604020202020204" pitchFamily="34" charset="0"/>
                <a:ea typeface="Calibri" panose="020F0502020204030204" pitchFamily="34" charset="0"/>
                <a:cs typeface="Times New Roman" panose="02020603050405020304" pitchFamily="18" charset="0"/>
              </a:rPr>
              <a:t>	(https://teachablemachine.withgoogle.com/)</a:t>
            </a:r>
            <a:r>
              <a:rPr lang="en-US" sz="1800">
                <a:effectLst/>
                <a:latin typeface="Arial" panose="020B0604020202020204" pitchFamily="34" charset="0"/>
                <a:ea typeface="Calibri" panose="020F0502020204030204" pitchFamily="34" charset="0"/>
                <a:cs typeface="Times New Roman" panose="02020603050405020304" pitchFamily="18" charset="0"/>
              </a:rPr>
              <a:t>	 </a:t>
            </a:r>
            <a:endParaRPr lang="en-IN" sz="1800">
              <a:effectLst/>
              <a:latin typeface="Arial" panose="020B0604020202020204" pitchFamily="34" charset="0"/>
              <a:ea typeface="Calibri" panose="020F0502020204030204" pitchFamily="34" charset="0"/>
              <a:cs typeface="Times New Roman" panose="02020603050405020304" pitchFamily="18" charset="0"/>
            </a:endParaRPr>
          </a:p>
          <a:p>
            <a:pPr marL="0" lvl="0" indent="0" algn="just">
              <a:lnSpc>
                <a:spcPct val="107000"/>
              </a:lnSpc>
              <a:spcBef>
                <a:spcPts val="600"/>
              </a:spcBef>
              <a:spcAft>
                <a:spcPts val="1400"/>
              </a:spcAft>
              <a:buSzPts val="1000"/>
              <a:buFont typeface="Courier New" panose="02070309020205020404" pitchFamily="49" charset="0"/>
              <a:buNone/>
              <a:tabLst>
                <a:tab pos="457200" algn="l"/>
              </a:tabLst>
            </a:pPr>
            <a:r>
              <a:rPr lang="en-IN" sz="1800">
                <a:effectLst/>
                <a:latin typeface="Arial" panose="020B0604020202020204" pitchFamily="34" charset="0"/>
                <a:ea typeface="Calibri" panose="020F0502020204030204" pitchFamily="34" charset="0"/>
                <a:cs typeface="Times New Roman" panose="02020603050405020304" pitchFamily="18" charset="0"/>
              </a:rPr>
              <a:t>	Choose the </a:t>
            </a:r>
            <a:r>
              <a:rPr lang="en-IN" sz="1800" b="1">
                <a:effectLst/>
                <a:latin typeface="Arial" panose="020B0604020202020204" pitchFamily="34" charset="0"/>
                <a:ea typeface="Calibri" panose="020F0502020204030204" pitchFamily="34" charset="0"/>
                <a:cs typeface="Times New Roman" panose="02020603050405020304" pitchFamily="18" charset="0"/>
              </a:rPr>
              <a:t>Image Project</a:t>
            </a:r>
            <a:r>
              <a:rPr lang="en-IN" sz="1800">
                <a:effectLst/>
                <a:latin typeface="Arial" panose="020B0604020202020204" pitchFamily="34" charset="0"/>
                <a:ea typeface="Calibri" panose="020F0502020204030204" pitchFamily="34" charset="0"/>
                <a:cs typeface="Times New Roman" panose="02020603050405020304" pitchFamily="18" charset="0"/>
              </a:rPr>
              <a:t> option and then </a:t>
            </a:r>
            <a:r>
              <a:rPr lang="en-IN" sz="1800" b="1">
                <a:effectLst/>
                <a:latin typeface="Arial" panose="020B0604020202020204" pitchFamily="34" charset="0"/>
                <a:ea typeface="Calibri" panose="020F0502020204030204" pitchFamily="34" charset="0"/>
                <a:cs typeface="Times New Roman" panose="02020603050405020304" pitchFamily="18" charset="0"/>
              </a:rPr>
              <a:t>Standard Image Model</a:t>
            </a:r>
            <a:r>
              <a:rPr lang="en-IN" sz="180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9B469F03-BDC3-2439-4660-DADB1A828045}"/>
              </a:ext>
            </a:extLst>
          </p:cNvPr>
          <p:cNvSpPr>
            <a:spLocks noGrp="1"/>
          </p:cNvSpPr>
          <p:nvPr>
            <p:ph type="sldNum" sz="quarter" idx="5"/>
          </p:nvPr>
        </p:nvSpPr>
        <p:spPr/>
        <p:txBody>
          <a:bodyPr/>
          <a:lstStyle/>
          <a:p>
            <a:fld id="{F3065E4E-ABE4-4C79-8716-B93932D5FBD3}" type="slidenum">
              <a:rPr lang="en-IN" smtClean="0"/>
              <a:t>16</a:t>
            </a:fld>
            <a:endParaRPr lang="en-IN"/>
          </a:p>
        </p:txBody>
      </p:sp>
    </p:spTree>
    <p:extLst>
      <p:ext uri="{BB962C8B-B14F-4D97-AF65-F5344CB8AC3E}">
        <p14:creationId xmlns:p14="http://schemas.microsoft.com/office/powerpoint/2010/main" val="3956509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9373C-5012-5714-FBB8-5FA2E354E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9105CE-BE45-A840-FC8D-0B49D66B94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370182-BF85-9DDC-9845-106B9649B629}"/>
              </a:ext>
            </a:extLst>
          </p:cNvPr>
          <p:cNvSpPr>
            <a:spLocks noGrp="1"/>
          </p:cNvSpPr>
          <p:nvPr>
            <p:ph type="body" idx="1"/>
          </p:nvPr>
        </p:nvSpPr>
        <p:spPr/>
        <p:txBody>
          <a:bodyPr/>
          <a:lstStyle/>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2.Set Up Classes: </a:t>
            </a:r>
          </a:p>
          <a:p>
            <a:pPr marL="158750" indent="0">
              <a:lnSpc>
                <a:spcPct val="107000"/>
              </a:lnSpc>
              <a:spcAft>
                <a:spcPts val="800"/>
              </a:spcAft>
              <a:buNone/>
            </a:pPr>
            <a:endParaRPr lang="en-US" sz="1800" b="1">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Setting Up Classes for Waste Classification</a:t>
            </a:r>
          </a:p>
          <a:p>
            <a:pPr marL="158750" indent="0">
              <a:lnSpc>
                <a:spcPct val="107000"/>
              </a:lnSpc>
              <a:spcAft>
                <a:spcPts val="800"/>
              </a:spcAft>
              <a:buNone/>
            </a:pPr>
            <a:endParaRPr lang="en-US" sz="1800" b="0">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Renaming Default Class:</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When you first launch Teachable Machine, there is a default class labeled "Class 1.“ Rename this class to "Plastic" since this will be your first category for waste classification.</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If necessary, you can add additional classes that will handle the rest of the types of waste. </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To do this:</a:t>
            </a:r>
          </a:p>
          <a:p>
            <a:pPr marL="457200" indent="-298450">
              <a:lnSpc>
                <a:spcPct val="107000"/>
              </a:lnSpc>
              <a:spcAft>
                <a:spcPts val="800"/>
              </a:spcAft>
            </a:pPr>
            <a:r>
              <a:rPr lang="en-US" sz="1800" b="0">
                <a:effectLst/>
                <a:latin typeface="Arial" panose="020B0604020202020204" pitchFamily="34" charset="0"/>
                <a:ea typeface="Calibri" panose="020F0502020204030204" pitchFamily="34" charset="0"/>
                <a:cs typeface="Gautami" panose="020B0502040204020203" pitchFamily="34" charset="0"/>
              </a:rPr>
              <a:t>Click on "Add a Class."</a:t>
            </a:r>
          </a:p>
          <a:p>
            <a:pPr marL="457200" indent="-298450">
              <a:lnSpc>
                <a:spcPct val="107000"/>
              </a:lnSpc>
              <a:spcAft>
                <a:spcPts val="800"/>
              </a:spcAft>
            </a:pPr>
            <a:r>
              <a:rPr lang="en-US" sz="1800" b="0">
                <a:effectLst/>
                <a:latin typeface="Arial" panose="020B0604020202020204" pitchFamily="34" charset="0"/>
                <a:ea typeface="Calibri" panose="020F0502020204030204" pitchFamily="34" charset="0"/>
                <a:cs typeface="Gautami" panose="020B0502040204020203" pitchFamily="34" charset="0"/>
              </a:rPr>
              <a:t>Rename the new class to "Paper."</a:t>
            </a:r>
          </a:p>
          <a:p>
            <a:pPr marL="457200" indent="-298450">
              <a:lnSpc>
                <a:spcPct val="107000"/>
              </a:lnSpc>
              <a:spcAft>
                <a:spcPts val="800"/>
              </a:spcAft>
            </a:pPr>
            <a:r>
              <a:rPr lang="en-US" sz="1800" b="0">
                <a:effectLst/>
                <a:latin typeface="Arial" panose="020B0604020202020204" pitchFamily="34" charset="0"/>
                <a:ea typeface="Calibri" panose="020F0502020204030204" pitchFamily="34" charset="0"/>
                <a:cs typeface="Gautami" panose="020B0502040204020203" pitchFamily="34" charset="0"/>
              </a:rPr>
              <a:t>Proceed the same way to add classes for "Glass" and "Organic Waste" classes.</a:t>
            </a:r>
          </a:p>
          <a:p>
            <a:pPr marL="457200" indent="-298450">
              <a:lnSpc>
                <a:spcPct val="107000"/>
              </a:lnSpc>
              <a:spcAft>
                <a:spcPts val="800"/>
              </a:spcAft>
            </a:pPr>
            <a:r>
              <a:rPr lang="en-US" sz="1800" b="0">
                <a:effectLst/>
                <a:latin typeface="Arial" panose="020B0604020202020204" pitchFamily="34" charset="0"/>
                <a:ea typeface="Calibri" panose="020F0502020204030204" pitchFamily="34" charset="0"/>
                <a:cs typeface="Gautami" panose="020B0502040204020203" pitchFamily="34" charset="0"/>
              </a:rPr>
              <a:t>These are the categories of waste your model will learn to recognize.</a:t>
            </a:r>
          </a:p>
          <a:p>
            <a:pPr marL="158750" indent="0">
              <a:lnSpc>
                <a:spcPct val="107000"/>
              </a:lnSpc>
              <a:spcAft>
                <a:spcPts val="800"/>
              </a:spcAft>
              <a:buNone/>
            </a:pPr>
            <a:endParaRPr lang="en-US" sz="1800" b="0">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Classes Description</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Every class has a corresponding type of waste, and the identifiers used will train the machine to determine plastic, paper, glass, and organic wastes.</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You will upload images for each class, wherein the model will learn to classify various types of wastes based on their provided features. </a:t>
            </a:r>
          </a:p>
        </p:txBody>
      </p:sp>
      <p:sp>
        <p:nvSpPr>
          <p:cNvPr id="4" name="Slide Number Placeholder 3">
            <a:extLst>
              <a:ext uri="{FF2B5EF4-FFF2-40B4-BE49-F238E27FC236}">
                <a16:creationId xmlns:a16="http://schemas.microsoft.com/office/drawing/2014/main" id="{F404CA17-4706-05A0-613F-C7AAF66695BF}"/>
              </a:ext>
            </a:extLst>
          </p:cNvPr>
          <p:cNvSpPr>
            <a:spLocks noGrp="1"/>
          </p:cNvSpPr>
          <p:nvPr>
            <p:ph type="sldNum" sz="quarter" idx="5"/>
          </p:nvPr>
        </p:nvSpPr>
        <p:spPr/>
        <p:txBody>
          <a:bodyPr/>
          <a:lstStyle/>
          <a:p>
            <a:fld id="{F3065E4E-ABE4-4C79-8716-B93932D5FBD3}" type="slidenum">
              <a:rPr lang="en-IN" smtClean="0"/>
              <a:t>17</a:t>
            </a:fld>
            <a:endParaRPr lang="en-IN"/>
          </a:p>
        </p:txBody>
      </p:sp>
    </p:spTree>
    <p:extLst>
      <p:ext uri="{BB962C8B-B14F-4D97-AF65-F5344CB8AC3E}">
        <p14:creationId xmlns:p14="http://schemas.microsoft.com/office/powerpoint/2010/main" val="2861265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B475B-984D-E5CF-8326-B6B3F05A1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8EF8F-76A3-BCB3-35C8-45E5C48AD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FF9D-6B44-1982-4F2E-3D8D1A0A5C2E}"/>
              </a:ext>
            </a:extLst>
          </p:cNvPr>
          <p:cNvSpPr>
            <a:spLocks noGrp="1"/>
          </p:cNvSpPr>
          <p:nvPr>
            <p:ph type="body" idx="1"/>
          </p:nvPr>
        </p:nvSpPr>
        <p:spPr/>
        <p:txBody>
          <a:bodyPr/>
          <a:lstStyle/>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Uploading Images and Training the Model</a:t>
            </a:r>
          </a:p>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Step 4: Upload Images:</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Upload Prepared Images</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For each class (Plastic, Paper, Glass, Organic Waste), upload the prepared images that represent each waste type.</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Ensure Sufficient Examples are provided. It's important to have enough images for each class to allow the model to learn distinct features of each waste type. </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More data will lead to better model accuracy, so try to cover different scenarios for each waste type.</a:t>
            </a:r>
          </a:p>
          <a:p>
            <a:pPr marL="158750" indent="0">
              <a:lnSpc>
                <a:spcPct val="107000"/>
              </a:lnSpc>
              <a:spcAft>
                <a:spcPts val="800"/>
              </a:spcAft>
              <a:buNone/>
            </a:pPr>
            <a:endParaRPr lang="en-US" sz="1800" b="1">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Step 5: Train the Model</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Start Training</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Once you’ve uploaded all your images and categorized them correctly, the next step is to train the model.</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Simply click on the "Train Model" button to begin the process.</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During training, Teachable Machine will use the images to learn the patterns and features associated with each waste type.</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After training, the model will be ready to classify new images based on the features it has learned from your uploaded examples.</a:t>
            </a:r>
          </a:p>
        </p:txBody>
      </p:sp>
      <p:sp>
        <p:nvSpPr>
          <p:cNvPr id="4" name="Slide Number Placeholder 3">
            <a:extLst>
              <a:ext uri="{FF2B5EF4-FFF2-40B4-BE49-F238E27FC236}">
                <a16:creationId xmlns:a16="http://schemas.microsoft.com/office/drawing/2014/main" id="{2D0E774A-CD2F-A519-968A-26FFBAF0677B}"/>
              </a:ext>
            </a:extLst>
          </p:cNvPr>
          <p:cNvSpPr>
            <a:spLocks noGrp="1"/>
          </p:cNvSpPr>
          <p:nvPr>
            <p:ph type="sldNum" sz="quarter" idx="5"/>
          </p:nvPr>
        </p:nvSpPr>
        <p:spPr/>
        <p:txBody>
          <a:bodyPr/>
          <a:lstStyle/>
          <a:p>
            <a:fld id="{F3065E4E-ABE4-4C79-8716-B93932D5FBD3}" type="slidenum">
              <a:rPr lang="en-IN" smtClean="0"/>
              <a:t>18</a:t>
            </a:fld>
            <a:endParaRPr lang="en-IN"/>
          </a:p>
        </p:txBody>
      </p:sp>
    </p:spTree>
    <p:extLst>
      <p:ext uri="{BB962C8B-B14F-4D97-AF65-F5344CB8AC3E}">
        <p14:creationId xmlns:p14="http://schemas.microsoft.com/office/powerpoint/2010/main" val="631354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CB131-8437-1964-37DB-448B4436F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8DFFDD-E3A6-BD20-00B2-11D4886DE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718F3D-91D2-B1B1-5FE1-DCCD049B1B85}"/>
              </a:ext>
            </a:extLst>
          </p:cNvPr>
          <p:cNvSpPr>
            <a:spLocks noGrp="1"/>
          </p:cNvSpPr>
          <p:nvPr>
            <p:ph type="body" idx="1"/>
          </p:nvPr>
        </p:nvSpPr>
        <p:spPr/>
        <p:txBody>
          <a:bodyPr/>
          <a:lstStyle/>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2.Set Up Classes: </a:t>
            </a:r>
          </a:p>
          <a:p>
            <a:pPr marL="158750" indent="0">
              <a:lnSpc>
                <a:spcPct val="107000"/>
              </a:lnSpc>
              <a:spcAft>
                <a:spcPts val="800"/>
              </a:spcAft>
              <a:buNone/>
            </a:pPr>
            <a:endParaRPr lang="en-US" sz="1800" b="1">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Setting Up Classes for Waste Classification</a:t>
            </a:r>
          </a:p>
          <a:p>
            <a:pPr marL="158750" indent="0">
              <a:lnSpc>
                <a:spcPct val="107000"/>
              </a:lnSpc>
              <a:spcAft>
                <a:spcPts val="800"/>
              </a:spcAft>
              <a:buNone/>
            </a:pPr>
            <a:endParaRPr lang="en-US" sz="1800" b="0">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1">
                <a:effectLst/>
                <a:latin typeface="Arial" panose="020B0604020202020204" pitchFamily="34" charset="0"/>
                <a:ea typeface="Calibri" panose="020F0502020204030204" pitchFamily="34" charset="0"/>
                <a:cs typeface="Gautami" panose="020B0502040204020203" pitchFamily="34" charset="0"/>
              </a:rPr>
              <a:t>Renaming Default Class:</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When you first launch Teachable Machine, there is a default class labeled "Class 1.“ Rename this class to "Plastic" since this will be your first category for waste classification.</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If necessary, you can add additional classes that will handle the rest of the types of waste. </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To do this:</a:t>
            </a:r>
          </a:p>
          <a:p>
            <a:pPr marL="457200" indent="-298450">
              <a:lnSpc>
                <a:spcPct val="107000"/>
              </a:lnSpc>
              <a:spcAft>
                <a:spcPts val="800"/>
              </a:spcAft>
            </a:pPr>
            <a:r>
              <a:rPr lang="en-US" sz="1800" b="0">
                <a:effectLst/>
                <a:latin typeface="Arial" panose="020B0604020202020204" pitchFamily="34" charset="0"/>
                <a:ea typeface="Calibri" panose="020F0502020204030204" pitchFamily="34" charset="0"/>
                <a:cs typeface="Gautami" panose="020B0502040204020203" pitchFamily="34" charset="0"/>
              </a:rPr>
              <a:t>Click on "Add a Class."</a:t>
            </a:r>
          </a:p>
          <a:p>
            <a:pPr marL="457200" indent="-298450">
              <a:lnSpc>
                <a:spcPct val="107000"/>
              </a:lnSpc>
              <a:spcAft>
                <a:spcPts val="800"/>
              </a:spcAft>
            </a:pPr>
            <a:r>
              <a:rPr lang="en-US" sz="1800" b="0">
                <a:effectLst/>
                <a:latin typeface="Arial" panose="020B0604020202020204" pitchFamily="34" charset="0"/>
                <a:ea typeface="Calibri" panose="020F0502020204030204" pitchFamily="34" charset="0"/>
                <a:cs typeface="Gautami" panose="020B0502040204020203" pitchFamily="34" charset="0"/>
              </a:rPr>
              <a:t>Rename the new class to "Paper."</a:t>
            </a:r>
          </a:p>
          <a:p>
            <a:pPr marL="457200" indent="-298450">
              <a:lnSpc>
                <a:spcPct val="107000"/>
              </a:lnSpc>
              <a:spcAft>
                <a:spcPts val="800"/>
              </a:spcAft>
            </a:pPr>
            <a:r>
              <a:rPr lang="en-US" sz="1800" b="0">
                <a:effectLst/>
                <a:latin typeface="Arial" panose="020B0604020202020204" pitchFamily="34" charset="0"/>
                <a:ea typeface="Calibri" panose="020F0502020204030204" pitchFamily="34" charset="0"/>
                <a:cs typeface="Gautami" panose="020B0502040204020203" pitchFamily="34" charset="0"/>
              </a:rPr>
              <a:t>Proceed the same way to add classes for "Glass" and "Organic Waste" classes.</a:t>
            </a:r>
          </a:p>
          <a:p>
            <a:pPr marL="457200" indent="-298450">
              <a:lnSpc>
                <a:spcPct val="107000"/>
              </a:lnSpc>
              <a:spcAft>
                <a:spcPts val="800"/>
              </a:spcAft>
            </a:pPr>
            <a:r>
              <a:rPr lang="en-US" sz="1800" b="0">
                <a:effectLst/>
                <a:latin typeface="Arial" panose="020B0604020202020204" pitchFamily="34" charset="0"/>
                <a:ea typeface="Calibri" panose="020F0502020204030204" pitchFamily="34" charset="0"/>
                <a:cs typeface="Gautami" panose="020B0502040204020203" pitchFamily="34" charset="0"/>
              </a:rPr>
              <a:t>These are the categories of waste your model will learn to recognize.</a:t>
            </a:r>
          </a:p>
          <a:p>
            <a:pPr marL="158750" indent="0">
              <a:lnSpc>
                <a:spcPct val="107000"/>
              </a:lnSpc>
              <a:spcAft>
                <a:spcPts val="800"/>
              </a:spcAft>
              <a:buNone/>
            </a:pPr>
            <a:endParaRPr lang="en-US" sz="1800" b="0">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Classes Description</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Every class has a corresponding type of waste, and the identifiers used will train the machine to determine plastic, paper, glass, and organic wastes.</a:t>
            </a:r>
          </a:p>
          <a:p>
            <a:pPr marL="158750" indent="0">
              <a:lnSpc>
                <a:spcPct val="107000"/>
              </a:lnSpc>
              <a:spcAft>
                <a:spcPts val="800"/>
              </a:spcAft>
              <a:buNone/>
            </a:pPr>
            <a:r>
              <a:rPr lang="en-US" sz="1800" b="0">
                <a:effectLst/>
                <a:latin typeface="Arial" panose="020B0604020202020204" pitchFamily="34" charset="0"/>
                <a:ea typeface="Calibri" panose="020F0502020204030204" pitchFamily="34" charset="0"/>
                <a:cs typeface="Gautami" panose="020B0502040204020203" pitchFamily="34" charset="0"/>
              </a:rPr>
              <a:t>You will upload images for each class, wherein the model will learn to classify various types of wastes based on their provided features. </a:t>
            </a:r>
          </a:p>
        </p:txBody>
      </p:sp>
      <p:sp>
        <p:nvSpPr>
          <p:cNvPr id="4" name="Slide Number Placeholder 3">
            <a:extLst>
              <a:ext uri="{FF2B5EF4-FFF2-40B4-BE49-F238E27FC236}">
                <a16:creationId xmlns:a16="http://schemas.microsoft.com/office/drawing/2014/main" id="{0294D634-1B8A-9CA5-356C-F11B4225A6E7}"/>
              </a:ext>
            </a:extLst>
          </p:cNvPr>
          <p:cNvSpPr>
            <a:spLocks noGrp="1"/>
          </p:cNvSpPr>
          <p:nvPr>
            <p:ph type="sldNum" sz="quarter" idx="5"/>
          </p:nvPr>
        </p:nvSpPr>
        <p:spPr/>
        <p:txBody>
          <a:bodyPr/>
          <a:lstStyle/>
          <a:p>
            <a:fld id="{F3065E4E-ABE4-4C79-8716-B93932D5FBD3}" type="slidenum">
              <a:rPr lang="en-IN" smtClean="0"/>
              <a:t>19</a:t>
            </a:fld>
            <a:endParaRPr lang="en-IN"/>
          </a:p>
        </p:txBody>
      </p:sp>
    </p:spTree>
    <p:extLst>
      <p:ext uri="{BB962C8B-B14F-4D97-AF65-F5344CB8AC3E}">
        <p14:creationId xmlns:p14="http://schemas.microsoft.com/office/powerpoint/2010/main" val="91140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Dear Students,</a:t>
            </a:r>
            <a:br>
              <a:rPr lang="en-US"/>
            </a:br>
            <a:r>
              <a:rPr lang="en-US"/>
              <a:t>In today's session we are going to learn about Image processing</a:t>
            </a:r>
            <a:endParaRPr lang="en-US">
              <a:latin typeface="Calibri"/>
              <a:cs typeface="Calibri"/>
            </a:endParaRPr>
          </a:p>
          <a:p>
            <a:pPr marL="158750" indent="0">
              <a:buNone/>
            </a:pPr>
            <a:endParaRPr lang="en-US">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32D4F-4831-193D-738C-28E28FCDBD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CB1AB-A171-1518-62D1-1925F43F6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B26EC6-2A68-6461-B40C-4D7A03733A10}"/>
              </a:ext>
            </a:extLst>
          </p:cNvPr>
          <p:cNvSpPr>
            <a:spLocks noGrp="1"/>
          </p:cNvSpPr>
          <p:nvPr>
            <p:ph type="body" idx="1"/>
          </p:nvPr>
        </p:nvSpPr>
        <p:spPr/>
        <p:txBody>
          <a:bodyPr/>
          <a:lstStyle/>
          <a:p>
            <a:pPr marL="158750" indent="0">
              <a:lnSpc>
                <a:spcPct val="107000"/>
              </a:lnSpc>
              <a:spcBef>
                <a:spcPts val="200"/>
              </a:spcBef>
              <a:buNone/>
            </a:pPr>
            <a:r>
              <a:rPr lang="en-IN" sz="1800" b="1">
                <a:solidFill>
                  <a:srgbClr val="002060"/>
                </a:solidFill>
                <a:effectLst/>
                <a:latin typeface="Arial" panose="020B0604020202020204" pitchFamily="34" charset="0"/>
                <a:ea typeface="MS Gothic" panose="020B0609070205080204" pitchFamily="49" charset="-128"/>
                <a:cs typeface="Gautami" panose="020B0502040204020203" pitchFamily="34" charset="0"/>
              </a:rPr>
              <a:t>Precision Agriculture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Crop Monitoring: Image processing helps monitor crop health and detect diseases early through satellite or drone images. Techniques like the Normalized Difference Vegetation Index (NDVI) allow farmers to assess plant health by analysing chlorophyll content and stress levels.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Water and Fertilizer Management: Image processing enables efficient water and nutrient distribution based on soil and crop conditions, minimizing excess use and promoting sustainable resource management.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Yield Prediction: By analysing past and present crop images, farmers can predict yields more accurately. This helps in planning and prevents overuse of fertilizers and pesticides, which reduces environmental impact. </a:t>
            </a:r>
          </a:p>
        </p:txBody>
      </p:sp>
      <p:sp>
        <p:nvSpPr>
          <p:cNvPr id="4" name="Slide Number Placeholder 3">
            <a:extLst>
              <a:ext uri="{FF2B5EF4-FFF2-40B4-BE49-F238E27FC236}">
                <a16:creationId xmlns:a16="http://schemas.microsoft.com/office/drawing/2014/main" id="{AD1BF29A-EC2A-7F75-4390-BC224DECA927}"/>
              </a:ext>
            </a:extLst>
          </p:cNvPr>
          <p:cNvSpPr>
            <a:spLocks noGrp="1"/>
          </p:cNvSpPr>
          <p:nvPr>
            <p:ph type="sldNum" sz="quarter" idx="5"/>
          </p:nvPr>
        </p:nvSpPr>
        <p:spPr/>
        <p:txBody>
          <a:bodyPr/>
          <a:lstStyle/>
          <a:p>
            <a:fld id="{F3065E4E-ABE4-4C79-8716-B93932D5FBD3}" type="slidenum">
              <a:rPr lang="en-IN" smtClean="0"/>
              <a:t>20</a:t>
            </a:fld>
            <a:endParaRPr lang="en-IN"/>
          </a:p>
        </p:txBody>
      </p:sp>
    </p:spTree>
    <p:extLst>
      <p:ext uri="{BB962C8B-B14F-4D97-AF65-F5344CB8AC3E}">
        <p14:creationId xmlns:p14="http://schemas.microsoft.com/office/powerpoint/2010/main" val="600343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421F2-0C0A-B189-7B07-1BF80CF790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E0EAE-E422-BD00-5D97-8D5731182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6CC03-190A-EFFE-A203-66BEB83AFFA8}"/>
              </a:ext>
            </a:extLst>
          </p:cNvPr>
          <p:cNvSpPr>
            <a:spLocks noGrp="1"/>
          </p:cNvSpPr>
          <p:nvPr>
            <p:ph type="body" idx="1"/>
          </p:nvPr>
        </p:nvSpPr>
        <p:spPr/>
        <p:txBody>
          <a:bodyPr/>
          <a:lstStyle/>
          <a:p>
            <a:pPr marL="158750" indent="0">
              <a:lnSpc>
                <a:spcPct val="107000"/>
              </a:lnSpc>
              <a:spcBef>
                <a:spcPts val="200"/>
              </a:spcBef>
              <a:buNone/>
            </a:pPr>
            <a:r>
              <a:rPr lang="en-IN" sz="1800" b="1">
                <a:solidFill>
                  <a:srgbClr val="002060"/>
                </a:solidFill>
                <a:effectLst/>
                <a:latin typeface="Arial" panose="020B0604020202020204" pitchFamily="34" charset="0"/>
                <a:ea typeface="MS Gothic" panose="020B0609070205080204" pitchFamily="49" charset="-128"/>
                <a:cs typeface="Gautami" panose="020B0502040204020203" pitchFamily="34" charset="0"/>
              </a:rPr>
              <a:t>Forest and Wildlife Conservation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Deforestation Monitoring: Satellite and aerial images processed with machine learning can track deforestation and changes in forest cover over time. This real-time monitoring helps conservationists identify illegal logging activities and take timely actions.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Wildlife Tracking: Wildlife populations can be monitored through drones or camera traps, providing insights into species distributions, population dynamics, and behaviour. This data is crucial for protecting endangered species and preserving biodiversity.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Forest Health Assessment: Image processing can detect forest diseases or stress conditions due to droughts or pests, enabling preventive measures and more sustainable forest management. </a:t>
            </a:r>
          </a:p>
        </p:txBody>
      </p:sp>
      <p:sp>
        <p:nvSpPr>
          <p:cNvPr id="4" name="Slide Number Placeholder 3">
            <a:extLst>
              <a:ext uri="{FF2B5EF4-FFF2-40B4-BE49-F238E27FC236}">
                <a16:creationId xmlns:a16="http://schemas.microsoft.com/office/drawing/2014/main" id="{C0BE045C-2610-DC03-6253-1EA45F8F72DA}"/>
              </a:ext>
            </a:extLst>
          </p:cNvPr>
          <p:cNvSpPr>
            <a:spLocks noGrp="1"/>
          </p:cNvSpPr>
          <p:nvPr>
            <p:ph type="sldNum" sz="quarter" idx="5"/>
          </p:nvPr>
        </p:nvSpPr>
        <p:spPr/>
        <p:txBody>
          <a:bodyPr/>
          <a:lstStyle/>
          <a:p>
            <a:fld id="{F3065E4E-ABE4-4C79-8716-B93932D5FBD3}" type="slidenum">
              <a:rPr lang="en-IN" smtClean="0"/>
              <a:t>21</a:t>
            </a:fld>
            <a:endParaRPr lang="en-IN"/>
          </a:p>
        </p:txBody>
      </p:sp>
    </p:spTree>
    <p:extLst>
      <p:ext uri="{BB962C8B-B14F-4D97-AF65-F5344CB8AC3E}">
        <p14:creationId xmlns:p14="http://schemas.microsoft.com/office/powerpoint/2010/main" val="3642532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B072C-92A0-F699-EAAF-D5E21DF3D8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AB4ED-D7B7-B188-FC7C-487CD89678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3CBAB-AA1D-F686-AB63-E36007F7753E}"/>
              </a:ext>
            </a:extLst>
          </p:cNvPr>
          <p:cNvSpPr>
            <a:spLocks noGrp="1"/>
          </p:cNvSpPr>
          <p:nvPr>
            <p:ph type="body" idx="1"/>
          </p:nvPr>
        </p:nvSpPr>
        <p:spPr/>
        <p:txBody>
          <a:bodyPr/>
          <a:lstStyle/>
          <a:p>
            <a:pPr marL="158750" indent="0">
              <a:lnSpc>
                <a:spcPct val="107000"/>
              </a:lnSpc>
              <a:spcBef>
                <a:spcPts val="200"/>
              </a:spcBef>
              <a:buNone/>
            </a:pPr>
            <a:r>
              <a:rPr lang="en-IN" sz="1800" b="1">
                <a:solidFill>
                  <a:srgbClr val="002060"/>
                </a:solidFill>
                <a:effectLst/>
                <a:latin typeface="Arial" panose="020B0604020202020204" pitchFamily="34" charset="0"/>
                <a:ea typeface="MS Gothic" panose="020B0609070205080204" pitchFamily="49" charset="-128"/>
                <a:cs typeface="Gautami" panose="020B0502040204020203" pitchFamily="34" charset="0"/>
              </a:rPr>
              <a:t>Waste Management and Recycling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Waste Sorting: Advanced image recognition systems classify waste materials (like plastics, metals, and glass) on recycling conveyor belts, reducing contamination and improving recycling efficiency.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Landfill Monitoring: Drones capture images of landfills to monitor waste accumulation, methane emissions, and leachate management. This enables better control of pollutants and reduces the environmental impact of waste disposal.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E-Waste Management: Image processing helps separate electronic waste components for recycling by identifying recyclable parts. Efficient e-waste management reduces hazardous waste and supports sustainable material recovery. </a:t>
            </a:r>
          </a:p>
        </p:txBody>
      </p:sp>
      <p:sp>
        <p:nvSpPr>
          <p:cNvPr id="4" name="Slide Number Placeholder 3">
            <a:extLst>
              <a:ext uri="{FF2B5EF4-FFF2-40B4-BE49-F238E27FC236}">
                <a16:creationId xmlns:a16="http://schemas.microsoft.com/office/drawing/2014/main" id="{BD1AD0A4-E90F-167A-85DF-06E36756A9A9}"/>
              </a:ext>
            </a:extLst>
          </p:cNvPr>
          <p:cNvSpPr>
            <a:spLocks noGrp="1"/>
          </p:cNvSpPr>
          <p:nvPr>
            <p:ph type="sldNum" sz="quarter" idx="5"/>
          </p:nvPr>
        </p:nvSpPr>
        <p:spPr/>
        <p:txBody>
          <a:bodyPr/>
          <a:lstStyle/>
          <a:p>
            <a:fld id="{F3065E4E-ABE4-4C79-8716-B93932D5FBD3}" type="slidenum">
              <a:rPr lang="en-IN" smtClean="0"/>
              <a:t>22</a:t>
            </a:fld>
            <a:endParaRPr lang="en-IN"/>
          </a:p>
        </p:txBody>
      </p:sp>
    </p:spTree>
    <p:extLst>
      <p:ext uri="{BB962C8B-B14F-4D97-AF65-F5344CB8AC3E}">
        <p14:creationId xmlns:p14="http://schemas.microsoft.com/office/powerpoint/2010/main" val="1765221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5EE5B-35F3-E163-1111-6B2DEC96DB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01DC7F-5335-6F50-2B73-11FBD04BAF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207C1-E00C-989C-A0BB-B0E2E3E5433F}"/>
              </a:ext>
            </a:extLst>
          </p:cNvPr>
          <p:cNvSpPr>
            <a:spLocks noGrp="1"/>
          </p:cNvSpPr>
          <p:nvPr>
            <p:ph type="body" idx="1"/>
          </p:nvPr>
        </p:nvSpPr>
        <p:spPr/>
        <p:txBody>
          <a:bodyPr/>
          <a:lstStyle/>
          <a:p>
            <a:pPr marL="158750" indent="0">
              <a:lnSpc>
                <a:spcPct val="107000"/>
              </a:lnSpc>
              <a:spcBef>
                <a:spcPts val="200"/>
              </a:spcBef>
              <a:buNone/>
            </a:pPr>
            <a:r>
              <a:rPr lang="en-IN" sz="1800" b="1">
                <a:solidFill>
                  <a:srgbClr val="002060"/>
                </a:solidFill>
                <a:effectLst/>
                <a:latin typeface="Arial" panose="020B0604020202020204" pitchFamily="34" charset="0"/>
                <a:ea typeface="MS Gothic" panose="020B0609070205080204" pitchFamily="49" charset="-128"/>
                <a:cs typeface="Gautami" panose="020B0502040204020203" pitchFamily="34" charset="0"/>
              </a:rPr>
              <a:t>Climate Change and Environmental Research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Glacier Monitoring: Image analysis of glaciers over time provides data on glacier melting rates and sea-level rise, helping scientists track climate change impacts.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Climate Modelling: Historical images of ecosystems, weather patterns, and ocean conditions provide data for climate models, which aid in predicting future environmental changes and planning mitigation strategies. </a:t>
            </a:r>
          </a:p>
          <a:p>
            <a:pPr marL="342900" lvl="0" indent="-342900" algn="just">
              <a:lnSpc>
                <a:spcPct val="107000"/>
              </a:lnSpc>
              <a:spcBef>
                <a:spcPts val="600"/>
              </a:spcBef>
              <a:spcAft>
                <a:spcPts val="14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Ecosystem Health Assessment: Satellite and aerial imagery track ecosystem health by assessing plant and soil conditions, biodiversity levels, and water availability. These insights help in ecosystem conservation and sustainable resource management. </a:t>
            </a:r>
          </a:p>
        </p:txBody>
      </p:sp>
      <p:sp>
        <p:nvSpPr>
          <p:cNvPr id="4" name="Slide Number Placeholder 3">
            <a:extLst>
              <a:ext uri="{FF2B5EF4-FFF2-40B4-BE49-F238E27FC236}">
                <a16:creationId xmlns:a16="http://schemas.microsoft.com/office/drawing/2014/main" id="{A0D34AF3-0376-EF7F-6A06-A38FFB54471F}"/>
              </a:ext>
            </a:extLst>
          </p:cNvPr>
          <p:cNvSpPr>
            <a:spLocks noGrp="1"/>
          </p:cNvSpPr>
          <p:nvPr>
            <p:ph type="sldNum" sz="quarter" idx="5"/>
          </p:nvPr>
        </p:nvSpPr>
        <p:spPr/>
        <p:txBody>
          <a:bodyPr/>
          <a:lstStyle/>
          <a:p>
            <a:fld id="{F3065E4E-ABE4-4C79-8716-B93932D5FBD3}" type="slidenum">
              <a:rPr lang="en-IN" smtClean="0"/>
              <a:t>23</a:t>
            </a:fld>
            <a:endParaRPr lang="en-IN"/>
          </a:p>
        </p:txBody>
      </p:sp>
    </p:spTree>
    <p:extLst>
      <p:ext uri="{BB962C8B-B14F-4D97-AF65-F5344CB8AC3E}">
        <p14:creationId xmlns:p14="http://schemas.microsoft.com/office/powerpoint/2010/main" val="1109873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7287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845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indent="-342900">
              <a:spcAft>
                <a:spcPts val="800"/>
              </a:spcAft>
              <a:buFont typeface="Arial"/>
              <a:buAutoNum type="arabicPeriod"/>
            </a:pPr>
            <a:r>
              <a:rPr lang="en-US" b="1">
                <a:latin typeface="Arial" panose="020B0604020202020204" pitchFamily="34" charset="0"/>
                <a:cs typeface="Arial" panose="020B0604020202020204" pitchFamily="34" charset="0"/>
              </a:rPr>
              <a:t>What does the resolution of an image refer to?</a:t>
            </a:r>
          </a:p>
          <a:p>
            <a:pPr>
              <a:spcAft>
                <a:spcPts val="800"/>
              </a:spcAft>
            </a:pPr>
            <a:endParaRPr lang="en-US" b="1">
              <a:latin typeface="Arial" panose="020B0604020202020204" pitchFamily="34" charset="0"/>
              <a:cs typeface="Arial" panose="020B0604020202020204" pitchFamily="34" charset="0"/>
            </a:endParaRPr>
          </a:p>
          <a:p>
            <a:pPr marL="457200" indent="-457200">
              <a:spcAft>
                <a:spcPts val="800"/>
              </a:spcAft>
              <a:buAutoNum type="alphaLcParenBoth"/>
            </a:pPr>
            <a:r>
              <a:rPr lang="en-US">
                <a:latin typeface="Arial" panose="020B0604020202020204" pitchFamily="34" charset="0"/>
                <a:cs typeface="Arial" panose="020B0604020202020204" pitchFamily="34" charset="0"/>
              </a:rPr>
              <a:t>The total number of colors in the image</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The number of pixels along the width and height of the image</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The compression method used for the image</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The file format of the image</a:t>
            </a:r>
          </a:p>
          <a:p>
            <a:pPr marL="0" indent="0">
              <a:buNone/>
            </a:pPr>
            <a:r>
              <a:rPr lang="en-US" b="1"/>
              <a:t>Answer: B</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24ADFAE-7BDD-B086-97C2-F81B9456447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B294381-76DF-4097-2073-110D26DB5F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indent="-342900">
              <a:spcAft>
                <a:spcPts val="800"/>
              </a:spcAft>
              <a:buFont typeface="Arial"/>
              <a:buAutoNum type="arabicPeriod"/>
            </a:pPr>
            <a:r>
              <a:rPr lang="en-US" b="1">
                <a:latin typeface="Arial" panose="020B0604020202020204" pitchFamily="34" charset="0"/>
                <a:cs typeface="Arial" panose="020B0604020202020204" pitchFamily="34" charset="0"/>
              </a:rPr>
              <a:t>What is the primary purpose of image sharpening?</a:t>
            </a:r>
          </a:p>
          <a:p>
            <a:pPr marL="342900" indent="-342900">
              <a:spcAft>
                <a:spcPts val="800"/>
              </a:spcAft>
              <a:buFont typeface="Arial"/>
              <a:buAutoNum type="arabicPeriod"/>
            </a:pPr>
            <a:endParaRPr lang="en-US" b="1">
              <a:latin typeface="Arial" panose="020B0604020202020204" pitchFamily="34" charset="0"/>
              <a:cs typeface="Arial" panose="020B0604020202020204" pitchFamily="34" charset="0"/>
            </a:endParaRPr>
          </a:p>
          <a:p>
            <a:pPr marL="0" indent="0">
              <a:spcAft>
                <a:spcPts val="800"/>
              </a:spcAft>
              <a:buFont typeface="Arial"/>
              <a:buNone/>
            </a:pPr>
            <a:r>
              <a:rPr lang="en-US" b="1">
                <a:latin typeface="Arial" panose="020B0604020202020204" pitchFamily="34" charset="0"/>
                <a:cs typeface="Arial" panose="020B0604020202020204" pitchFamily="34" charset="0"/>
              </a:rPr>
              <a:t>A. To remove noise from the image</a:t>
            </a:r>
          </a:p>
          <a:p>
            <a:pPr marL="0" indent="0">
              <a:spcAft>
                <a:spcPts val="800"/>
              </a:spcAft>
              <a:buFont typeface="Arial"/>
              <a:buNone/>
            </a:pPr>
            <a:r>
              <a:rPr lang="en-US" b="1">
                <a:latin typeface="Arial" panose="020B0604020202020204" pitchFamily="34" charset="0"/>
                <a:cs typeface="Arial" panose="020B0604020202020204" pitchFamily="34" charset="0"/>
              </a:rPr>
              <a:t>B. To enhance the contrast between pixels</a:t>
            </a:r>
          </a:p>
          <a:p>
            <a:pPr marL="0" indent="0">
              <a:spcAft>
                <a:spcPts val="800"/>
              </a:spcAft>
              <a:buFont typeface="Arial"/>
              <a:buNone/>
            </a:pPr>
            <a:r>
              <a:rPr lang="en-US" b="1">
                <a:latin typeface="Arial" panose="020B0604020202020204" pitchFamily="34" charset="0"/>
                <a:cs typeface="Arial" panose="020B0604020202020204" pitchFamily="34" charset="0"/>
              </a:rPr>
              <a:t>C. To make edges in the image clearer and more defined</a:t>
            </a:r>
          </a:p>
          <a:p>
            <a:pPr marL="0" indent="0">
              <a:spcAft>
                <a:spcPts val="800"/>
              </a:spcAft>
              <a:buFont typeface="Arial"/>
              <a:buNone/>
            </a:pPr>
            <a:r>
              <a:rPr lang="en-US" b="1">
                <a:latin typeface="Arial" panose="020B0604020202020204" pitchFamily="34" charset="0"/>
                <a:cs typeface="Arial" panose="020B0604020202020204" pitchFamily="34" charset="0"/>
              </a:rPr>
              <a:t>D. To reduce the size of the image</a:t>
            </a:r>
          </a:p>
          <a:p>
            <a:pPr marL="0" indent="0">
              <a:spcAft>
                <a:spcPts val="800"/>
              </a:spcAft>
              <a:buFont typeface="Arial"/>
              <a:buNone/>
            </a:pPr>
            <a:endParaRPr lang="en-US" b="1">
              <a:latin typeface="Arial" panose="020B0604020202020204" pitchFamily="34" charset="0"/>
              <a:cs typeface="Arial" panose="020B0604020202020204" pitchFamily="34" charset="0"/>
            </a:endParaRPr>
          </a:p>
          <a:p>
            <a:pPr marL="0" indent="0">
              <a:spcAft>
                <a:spcPts val="800"/>
              </a:spcAft>
              <a:buFont typeface="Arial"/>
              <a:buNone/>
            </a:pPr>
            <a:r>
              <a:rPr lang="en-US" b="1">
                <a:latin typeface="Arial" panose="020B0604020202020204" pitchFamily="34" charset="0"/>
                <a:cs typeface="Arial" panose="020B0604020202020204" pitchFamily="34" charset="0"/>
              </a:rPr>
              <a:t>Answer: C</a:t>
            </a:r>
            <a:endParaRPr lang="en-US">
              <a:latin typeface="Arial" panose="020B0604020202020204" pitchFamily="34" charset="0"/>
              <a:cs typeface="Arial" panose="020B0604020202020204" pitchFamily="34" charset="0"/>
            </a:endParaRPr>
          </a:p>
        </p:txBody>
      </p:sp>
      <p:sp>
        <p:nvSpPr>
          <p:cNvPr id="59" name="Google Shape;59;g5fab984687_2_0:notes">
            <a:extLst>
              <a:ext uri="{FF2B5EF4-FFF2-40B4-BE49-F238E27FC236}">
                <a16:creationId xmlns:a16="http://schemas.microsoft.com/office/drawing/2014/main" id="{D78179B5-CAC1-5674-0F25-B47355C3C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7843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723A855-5969-A23B-738B-832261312370}"/>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BD32DB8-2849-C7FB-20AC-E4D2300E590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Which of the following statements about OpenCV is true?</a:t>
            </a:r>
          </a:p>
          <a:p>
            <a:pPr marL="0" indent="0">
              <a:buNone/>
            </a:pPr>
            <a:endParaRPr lang="en-US" b="1"/>
          </a:p>
          <a:p>
            <a:pPr marL="0" indent="0">
              <a:buNone/>
            </a:pPr>
            <a:r>
              <a:rPr lang="en-US" b="1"/>
              <a:t>A. OpenCV is primarily a data processing library for financial transactions.</a:t>
            </a:r>
          </a:p>
          <a:p>
            <a:pPr marL="0" indent="0">
              <a:buNone/>
            </a:pPr>
            <a:r>
              <a:rPr lang="en-US" b="1"/>
              <a:t>B. OpenCV is an open-source library focused on image processing and computer vision tasks.</a:t>
            </a:r>
          </a:p>
          <a:p>
            <a:pPr marL="0" indent="0">
              <a:buNone/>
            </a:pPr>
            <a:r>
              <a:rPr lang="en-US" b="1"/>
              <a:t>C. OpenCV was developed to primarily support machine learning-based data analysis.</a:t>
            </a:r>
          </a:p>
          <a:p>
            <a:pPr marL="0" indent="0">
              <a:buNone/>
            </a:pPr>
            <a:r>
              <a:rPr lang="en-US" b="1"/>
              <a:t>D. OpenCV is a closed-source, commercial software for video analysis only.</a:t>
            </a:r>
          </a:p>
          <a:p>
            <a:pPr marL="0" indent="0">
              <a:buNone/>
            </a:pPr>
            <a:r>
              <a:rPr lang="en-US" b="1"/>
              <a:t>Answer: B </a:t>
            </a:r>
          </a:p>
        </p:txBody>
      </p:sp>
      <p:sp>
        <p:nvSpPr>
          <p:cNvPr id="59" name="Google Shape;59;g5fab984687_2_0:notes">
            <a:extLst>
              <a:ext uri="{FF2B5EF4-FFF2-40B4-BE49-F238E27FC236}">
                <a16:creationId xmlns:a16="http://schemas.microsoft.com/office/drawing/2014/main" id="{2231E534-618F-19D1-9BB7-995B905E82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4168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553A565-3AD2-12B1-8EDA-D185F16C450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461052-FE5E-4BFD-1BBA-53A1589B33C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When training an image model on Teachable Machine, what must you do with your images before uploading them?</a:t>
            </a:r>
          </a:p>
          <a:p>
            <a:pPr marL="0" indent="0">
              <a:buNone/>
            </a:pPr>
            <a:endParaRPr lang="en-US" b="1"/>
          </a:p>
          <a:p>
            <a:pPr marL="0" indent="0">
              <a:buNone/>
            </a:pPr>
            <a:r>
              <a:rPr lang="en-US" b="1"/>
              <a:t>A. You need to manually label each pixel in the image.</a:t>
            </a:r>
          </a:p>
          <a:p>
            <a:pPr marL="0" indent="0">
              <a:buNone/>
            </a:pPr>
            <a:r>
              <a:rPr lang="en-US" b="1"/>
              <a:t>B. Apply filters to enhance the image quality.</a:t>
            </a:r>
          </a:p>
          <a:p>
            <a:pPr marL="0" indent="0">
              <a:buNone/>
            </a:pPr>
            <a:r>
              <a:rPr lang="en-US" b="1"/>
              <a:t>C. Organize images into separate classes or categories before uploading.</a:t>
            </a:r>
          </a:p>
          <a:p>
            <a:pPr marL="0" indent="0">
              <a:buNone/>
            </a:pPr>
            <a:r>
              <a:rPr lang="en-US" b="1"/>
              <a:t>D. Convert the images into a single color scheme.</a:t>
            </a:r>
          </a:p>
          <a:p>
            <a:pPr marL="0" indent="0">
              <a:buNone/>
            </a:pPr>
            <a:endParaRPr lang="en-US" b="1"/>
          </a:p>
          <a:p>
            <a:pPr marL="0" indent="0">
              <a:buNone/>
            </a:pPr>
            <a:r>
              <a:rPr lang="en-US" b="1"/>
              <a:t>Answer: C</a:t>
            </a:r>
          </a:p>
        </p:txBody>
      </p:sp>
      <p:sp>
        <p:nvSpPr>
          <p:cNvPr id="59" name="Google Shape;59;g5fab984687_2_0:notes">
            <a:extLst>
              <a:ext uri="{FF2B5EF4-FFF2-40B4-BE49-F238E27FC236}">
                <a16:creationId xmlns:a16="http://schemas.microsoft.com/office/drawing/2014/main" id="{08898DF6-4D86-CF14-7DF2-FC0B6F63F7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128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8A275A3-C869-3984-C753-15A1D66357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D0C3BED8-E136-468A-136C-5403442776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Which of the following actions is NOT part of the Teachable Machine process when training an image classification model?</a:t>
            </a:r>
          </a:p>
          <a:p>
            <a:pPr marL="0" indent="0">
              <a:buNone/>
            </a:pPr>
            <a:endParaRPr lang="en-US" b="1"/>
          </a:p>
          <a:p>
            <a:pPr marL="0" indent="0">
              <a:buNone/>
            </a:pPr>
            <a:r>
              <a:rPr lang="en-US" b="1"/>
              <a:t>A. Uploading images for training</a:t>
            </a:r>
          </a:p>
          <a:p>
            <a:pPr marL="0" indent="0">
              <a:buNone/>
            </a:pPr>
            <a:r>
              <a:rPr lang="en-US" b="1"/>
              <a:t>B. Defining labels for the images</a:t>
            </a:r>
          </a:p>
          <a:p>
            <a:pPr marL="0" indent="0">
              <a:buNone/>
            </a:pPr>
            <a:r>
              <a:rPr lang="en-US" b="1"/>
              <a:t>C. Running a predefined image classification algorithm on your own dataset</a:t>
            </a:r>
          </a:p>
          <a:p>
            <a:pPr marL="0" indent="0">
              <a:buNone/>
            </a:pPr>
            <a:r>
              <a:rPr lang="en-US" b="1"/>
              <a:t>D. Manually segmenting the image for feature extraction</a:t>
            </a:r>
          </a:p>
          <a:p>
            <a:pPr marL="0" indent="0">
              <a:buNone/>
            </a:pPr>
            <a:endParaRPr lang="en-US" b="1"/>
          </a:p>
          <a:p>
            <a:pPr marL="0" indent="0">
              <a:buNone/>
            </a:pPr>
            <a:r>
              <a:rPr lang="en-US" b="1"/>
              <a:t>Answer: D</a:t>
            </a:r>
          </a:p>
        </p:txBody>
      </p:sp>
      <p:sp>
        <p:nvSpPr>
          <p:cNvPr id="59" name="Google Shape;59;g5fab984687_2_0:notes">
            <a:extLst>
              <a:ext uri="{FF2B5EF4-FFF2-40B4-BE49-F238E27FC236}">
                <a16:creationId xmlns:a16="http://schemas.microsoft.com/office/drawing/2014/main" id="{D7E45EB9-8B23-3F26-9794-1E39B2D1F1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498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3751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F5C4-E0B9-7062-2445-399884AD4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242D8-0AC6-0599-8B92-363714806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2F9B4-5BAF-D8C1-1078-C14C8A20740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a:solidFill>
                  <a:srgbClr val="B64F00"/>
                </a:solidFill>
                <a:effectLst/>
                <a:latin typeface="Open Sans" panose="020B0606030504020204" pitchFamily="34" charset="0"/>
              </a:rPr>
              <a:t>What is an Image?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a:solidFill>
                <a:srgbClr val="B64F00"/>
              </a:solidFill>
              <a:effectLst/>
              <a:latin typeface="Open Sans" panose="020B0606030504020204" pitchFamily="34" charset="0"/>
              <a:cs typeface="Arial"/>
            </a:endParaRPr>
          </a:p>
          <a:p>
            <a:pPr marL="158750" indent="0">
              <a:buNone/>
            </a:pPr>
            <a:r>
              <a:rPr lang="en-US" sz="1600"/>
              <a:t>An image is mathematically represented as a two-dimensional function f(</a:t>
            </a:r>
            <a:r>
              <a:rPr lang="en-US" sz="1600" err="1"/>
              <a:t>x,y</a:t>
            </a:r>
            <a:r>
              <a:rPr lang="en-US" sz="160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0">
                <a:solidFill>
                  <a:srgbClr val="002060"/>
                </a:solidFill>
                <a:latin typeface="Arial"/>
                <a:cs typeface="Arial"/>
              </a:rPr>
              <a:t>In digital images, each pixel is defined by its position within a 2D grid. The variables x and y represent these spatial coordinates or pixel locations, with x usually corresponding to the horizontal position and y to the vertical position. Every pixel’s position allows us to address or modify specific areas within the image.</a:t>
            </a:r>
          </a:p>
          <a:p>
            <a:endParaRPr lang="en-US" sz="1600"/>
          </a:p>
          <a:p>
            <a:pPr lvl="1"/>
            <a:r>
              <a:rPr lang="en-US" sz="1600"/>
              <a:t>Variables: </a:t>
            </a:r>
            <a:r>
              <a:rPr lang="en-US" sz="1600" err="1"/>
              <a:t>x,y</a:t>
            </a:r>
            <a:r>
              <a:rPr lang="en-US" sz="1600"/>
              <a:t>: Spatial coordinates (pixel locations).</a:t>
            </a:r>
          </a:p>
          <a:p>
            <a:pPr lvl="1"/>
            <a:r>
              <a:rPr lang="en-US" sz="1600"/>
              <a:t>                f(</a:t>
            </a:r>
            <a:r>
              <a:rPr lang="en-US" sz="1600" err="1"/>
              <a:t>x,y</a:t>
            </a:r>
            <a:r>
              <a:rPr lang="en-US" sz="1600"/>
              <a:t>): Intensity or brightness at point (</a:t>
            </a:r>
            <a:r>
              <a:rPr lang="en-US" sz="1600" err="1"/>
              <a:t>x,y</a:t>
            </a:r>
            <a:r>
              <a:rPr lang="en-US" sz="160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a:solidFill>
                <a:srgbClr val="B64F00"/>
              </a:solidFill>
              <a:effectLst/>
              <a:latin typeface="Open Sans" panose="020B0606030504020204" pitchFamily="34" charset="0"/>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f(x, y) represents the intensity (or brightness) value at the coordinate (x, y). In grayscale images, this is often a single value ranging from 0 (black) to 255 (white), where different values indicate varying levels of brightness. In color images, each pixel may have three intensity values (for red, green, and blue channels) instead of just one. Together, these intensity values help create the visible image by encoding light and color information for each pixel.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Image Representation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An image is composed of a grid of discrete values corresponding to x, y, and f(x, y), with each pixel representing the intensity at a specific coordinate. This digital representation enables computers to store, process, and analyze images as arrays of values, making it possible to manipulate individual pixels for a wide range of applications.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 Image processing refers to a set of techniques applied to digital images to enhance, modify, or analyze them. The goal is often to make the image more useful or informative by adjusting its characteristics. For example, image enhancement techniques (like adjusting brightness or contrast) improve visual clarity, while image analysis methods (like edge detection) extract features for object recognition. Digital image processing is fundamental in fields like medical imaging, surveillance, and computer vision, where meaningful information must be gathered or highlighted.</a:t>
            </a:r>
            <a:endParaRPr lang="en-IN" sz="1100" b="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805C57AE-8A68-7344-3C88-847443C57ED1}"/>
              </a:ext>
            </a:extLst>
          </p:cNvPr>
          <p:cNvSpPr>
            <a:spLocks noGrp="1"/>
          </p:cNvSpPr>
          <p:nvPr>
            <p:ph type="sldNum" sz="quarter" idx="5"/>
          </p:nvPr>
        </p:nvSpPr>
        <p:spPr/>
        <p:txBody>
          <a:bodyPr/>
          <a:lstStyle/>
          <a:p>
            <a:fld id="{F3065E4E-ABE4-4C79-8716-B93932D5FBD3}" type="slidenum">
              <a:rPr lang="en-IN" smtClean="0"/>
              <a:t>5</a:t>
            </a:fld>
            <a:endParaRPr lang="en-IN"/>
          </a:p>
        </p:txBody>
      </p:sp>
    </p:spTree>
    <p:extLst>
      <p:ext uri="{BB962C8B-B14F-4D97-AF65-F5344CB8AC3E}">
        <p14:creationId xmlns:p14="http://schemas.microsoft.com/office/powerpoint/2010/main" val="1602662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F5C4-E0B9-7062-2445-399884AD4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242D8-0AC6-0599-8B92-363714806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2F9B4-5BAF-D8C1-1078-C14C8A20740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a:solidFill>
                  <a:srgbClr val="B64F00"/>
                </a:solidFill>
                <a:effectLst/>
                <a:latin typeface="Open Sans" panose="020B0606030504020204" pitchFamily="34" charset="0"/>
              </a:rPr>
              <a:t>What is an Image?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a:solidFill>
                <a:srgbClr val="B64F00"/>
              </a:solidFill>
              <a:effectLst/>
              <a:latin typeface="Open Sans" panose="020B0606030504020204" pitchFamily="34" charset="0"/>
              <a:cs typeface="Arial"/>
            </a:endParaRPr>
          </a:p>
          <a:p>
            <a:pPr marL="158750" indent="0">
              <a:buNone/>
            </a:pPr>
            <a:r>
              <a:rPr lang="en-US" sz="1600"/>
              <a:t>An image is mathematically represented as a two-dimensional function f(</a:t>
            </a:r>
            <a:r>
              <a:rPr lang="en-US" sz="1600" err="1"/>
              <a:t>x,y</a:t>
            </a:r>
            <a:r>
              <a:rPr lang="en-US" sz="160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0">
                <a:solidFill>
                  <a:srgbClr val="002060"/>
                </a:solidFill>
                <a:latin typeface="Arial"/>
                <a:cs typeface="Arial"/>
              </a:rPr>
              <a:t>In digital images, each pixel is defined by its position within a 2D grid. The variables x and y represent these spatial coordinates or pixel locations, with x usually corresponding to the horizontal position and y to the vertical position. Every pixel’s position allows us to address or modify specific areas within the image.</a:t>
            </a:r>
          </a:p>
          <a:p>
            <a:endParaRPr lang="en-US" sz="1600"/>
          </a:p>
          <a:p>
            <a:pPr lvl="1"/>
            <a:r>
              <a:rPr lang="en-US" sz="1600"/>
              <a:t>Variables: </a:t>
            </a:r>
            <a:r>
              <a:rPr lang="en-US" sz="1600" err="1"/>
              <a:t>x,y</a:t>
            </a:r>
            <a:r>
              <a:rPr lang="en-US" sz="1600"/>
              <a:t>: Spatial coordinates (pixel locations).</a:t>
            </a:r>
          </a:p>
          <a:p>
            <a:pPr lvl="1"/>
            <a:r>
              <a:rPr lang="en-US" sz="1600"/>
              <a:t>                f(</a:t>
            </a:r>
            <a:r>
              <a:rPr lang="en-US" sz="1600" err="1"/>
              <a:t>x,y</a:t>
            </a:r>
            <a:r>
              <a:rPr lang="en-US" sz="1600"/>
              <a:t>): Intensity or brightness at point (</a:t>
            </a:r>
            <a:r>
              <a:rPr lang="en-US" sz="1600" err="1"/>
              <a:t>x,y</a:t>
            </a:r>
            <a:r>
              <a:rPr lang="en-US" sz="160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a:solidFill>
                <a:srgbClr val="B64F00"/>
              </a:solidFill>
              <a:effectLst/>
              <a:latin typeface="Open Sans" panose="020B0606030504020204" pitchFamily="34" charset="0"/>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f(x, y) represents the intensity (or brightness) value at the coordinate (x, y). In grayscale images, this is often a single value ranging from 0 (black) to 255 (white), where different values indicate varying levels of brightness. In color images, each pixel may have three intensity values (for red, green, and blue channels) instead of just one. Together, these intensity values help create the visible image by encoding light and color information for each pixel.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Image Representation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An image is composed of a grid of discrete values corresponding to x, y, and f(x, y), with each pixel representing the intensity at a specific coordinate. This digital representation enables computers to store, process, and analyze images as arrays of values, making it possible to manipulate individual pixels for a wide range of applications.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 Image processing refers to a set of techniques applied to digital images to enhance, modify, or analyze them. The goal is often to make the image more useful or informative by adjusting its characteristics. For example, image enhancement techniques (like adjusting brightness or contrast) improve visual clarity, while image analysis methods (like edge detection) extract features for object recognition. Digital image processing is fundamental in fields like medical imaging, surveillance, and computer vision, where meaningful information must be gathered or highlighted.</a:t>
            </a:r>
            <a:endParaRPr lang="en-IN" sz="1100" b="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805C57AE-8A68-7344-3C88-847443C57ED1}"/>
              </a:ext>
            </a:extLst>
          </p:cNvPr>
          <p:cNvSpPr>
            <a:spLocks noGrp="1"/>
          </p:cNvSpPr>
          <p:nvPr>
            <p:ph type="sldNum" sz="quarter" idx="5"/>
          </p:nvPr>
        </p:nvSpPr>
        <p:spPr/>
        <p:txBody>
          <a:bodyPr/>
          <a:lstStyle/>
          <a:p>
            <a:fld id="{F3065E4E-ABE4-4C79-8716-B93932D5FBD3}" type="slidenum">
              <a:rPr lang="en-IN" smtClean="0"/>
              <a:t>6</a:t>
            </a:fld>
            <a:endParaRPr lang="en-IN"/>
          </a:p>
        </p:txBody>
      </p:sp>
    </p:spTree>
    <p:extLst>
      <p:ext uri="{BB962C8B-B14F-4D97-AF65-F5344CB8AC3E}">
        <p14:creationId xmlns:p14="http://schemas.microsoft.com/office/powerpoint/2010/main" val="1979274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F5C4-E0B9-7062-2445-399884AD4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242D8-0AC6-0599-8B92-363714806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2F9B4-5BAF-D8C1-1078-C14C8A20740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a:solidFill>
                  <a:srgbClr val="B64F00"/>
                </a:solidFill>
                <a:effectLst/>
                <a:latin typeface="Open Sans" panose="020B0606030504020204" pitchFamily="34" charset="0"/>
              </a:rPr>
              <a:t>What is an Image?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a:solidFill>
                <a:srgbClr val="B64F00"/>
              </a:solidFill>
              <a:effectLst/>
              <a:latin typeface="Open Sans" panose="020B0606030504020204" pitchFamily="34" charset="0"/>
              <a:cs typeface="Arial"/>
            </a:endParaRPr>
          </a:p>
          <a:p>
            <a:pPr marL="158750" indent="0">
              <a:buNone/>
            </a:pPr>
            <a:r>
              <a:rPr lang="en-US" sz="1600"/>
              <a:t>An image is mathematically represented as a two-dimensional function f(</a:t>
            </a:r>
            <a:r>
              <a:rPr lang="en-US" sz="1600" err="1"/>
              <a:t>x,y</a:t>
            </a:r>
            <a:r>
              <a:rPr lang="en-US" sz="160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0">
                <a:solidFill>
                  <a:srgbClr val="002060"/>
                </a:solidFill>
                <a:latin typeface="Arial"/>
                <a:cs typeface="Arial"/>
              </a:rPr>
              <a:t>In digital images, each pixel is defined by its position within a 2D grid. The variables x and y represent these spatial coordinates or pixel locations, with x usually corresponding to the horizontal position and y to the vertical position. Every pixel’s position allows us to address or modify specific areas within the image.</a:t>
            </a:r>
          </a:p>
          <a:p>
            <a:endParaRPr lang="en-US" sz="1600"/>
          </a:p>
          <a:p>
            <a:pPr lvl="1"/>
            <a:r>
              <a:rPr lang="en-US" sz="1600"/>
              <a:t>Variables: </a:t>
            </a:r>
            <a:r>
              <a:rPr lang="en-US" sz="1600" err="1"/>
              <a:t>x,y</a:t>
            </a:r>
            <a:r>
              <a:rPr lang="en-US" sz="1600"/>
              <a:t>: Spatial coordinates (pixel locations).</a:t>
            </a:r>
          </a:p>
          <a:p>
            <a:pPr lvl="1"/>
            <a:r>
              <a:rPr lang="en-US" sz="1600"/>
              <a:t>                f(</a:t>
            </a:r>
            <a:r>
              <a:rPr lang="en-US" sz="1600" err="1"/>
              <a:t>x,y</a:t>
            </a:r>
            <a:r>
              <a:rPr lang="en-US" sz="1600"/>
              <a:t>): Intensity or brightness at point (</a:t>
            </a:r>
            <a:r>
              <a:rPr lang="en-US" sz="1600" err="1"/>
              <a:t>x,y</a:t>
            </a:r>
            <a:r>
              <a:rPr lang="en-US" sz="160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a:solidFill>
                <a:srgbClr val="B64F00"/>
              </a:solidFill>
              <a:effectLst/>
              <a:latin typeface="Open Sans" panose="020B0606030504020204" pitchFamily="34" charset="0"/>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f(x, y) represents the intensity (or brightness) value at the coordinate (x, y). In grayscale images, this is often a single value ranging from 0 (black) to 255 (white), where different values indicate varying levels of brightness. In color images, each pixel may have three intensity values (for red, green, and blue channels) instead of just one. Together, these intensity values help create the visible image by encoding light and color information for each pixel.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Image Representation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An image is composed of a grid of discrete values corresponding to x, y, and f(x, y), with each pixel representing the intensity at a specific coordinate. This digital representation enables computers to store, process, and analyze images as arrays of values, making it possible to manipulate individual pixels for a wide range of applications.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002060"/>
                </a:solidFill>
                <a:latin typeface="Arial"/>
                <a:cs typeface="Arial"/>
              </a:rPr>
              <a:t>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002060"/>
                </a:solidFill>
                <a:latin typeface="Arial"/>
                <a:cs typeface="Arial"/>
              </a:rPr>
              <a:t> Image processing refers to a set of techniques applied to digital images to enhance, modify, or analyze them. The goal is often to make the image more useful or informative by adjusting its characteristics. For example, image enhancement techniques (like adjusting brightness or contrast) improve visual clarity, while image analysis methods (like edge detection) extract features for object recognition. Digital image processing is fundamental in fields like medical imaging, surveillance, and computer vision, where meaningful information must be gathered or highlighted.</a:t>
            </a:r>
            <a:endParaRPr lang="en-IN" sz="1100" b="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805C57AE-8A68-7344-3C88-847443C57ED1}"/>
              </a:ext>
            </a:extLst>
          </p:cNvPr>
          <p:cNvSpPr>
            <a:spLocks noGrp="1"/>
          </p:cNvSpPr>
          <p:nvPr>
            <p:ph type="sldNum" sz="quarter" idx="5"/>
          </p:nvPr>
        </p:nvSpPr>
        <p:spPr/>
        <p:txBody>
          <a:bodyPr/>
          <a:lstStyle/>
          <a:p>
            <a:fld id="{F3065E4E-ABE4-4C79-8716-B93932D5FBD3}" type="slidenum">
              <a:rPr lang="en-IN" smtClean="0"/>
              <a:t>7</a:t>
            </a:fld>
            <a:endParaRPr lang="en-IN"/>
          </a:p>
        </p:txBody>
      </p:sp>
    </p:spTree>
    <p:extLst>
      <p:ext uri="{BB962C8B-B14F-4D97-AF65-F5344CB8AC3E}">
        <p14:creationId xmlns:p14="http://schemas.microsoft.com/office/powerpoint/2010/main" val="1064770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D5D51-ADAD-3CBB-FF98-73FF467CE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509D8-C114-F926-E33E-6A78CC0F7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11DC1-F2FA-154B-4CE9-C3EBC9071262}"/>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484F9E"/>
                </a:solidFill>
              </a:rPr>
              <a:t>Key Concept of 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484F9E"/>
                </a:solidFill>
              </a:rPr>
              <a:t>Pixel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Open Sans" panose="020B0606030504020204" pitchFamily="34" charset="0"/>
              </a:rPr>
              <a:t>A pixel is </a:t>
            </a:r>
            <a:r>
              <a:rPr lang="en-US" b="0" i="0">
                <a:solidFill>
                  <a:srgbClr val="B64F00"/>
                </a:solidFill>
                <a:effectLst/>
                <a:latin typeface="Open Sans" panose="020B0606030504020204" pitchFamily="34" charset="0"/>
              </a:rPr>
              <a:t>a</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basic</a:t>
            </a:r>
            <a:r>
              <a:rPr lang="en-US" b="0" i="0">
                <a:solidFill>
                  <a:srgbClr val="000000"/>
                </a:solidFill>
                <a:effectLst/>
                <a:latin typeface="Open Sans" panose="020B0606030504020204" pitchFamily="34" charset="0"/>
              </a:rPr>
              <a:t> unit of digital image or </a:t>
            </a:r>
            <a:r>
              <a:rPr lang="en-US" b="0" i="0">
                <a:solidFill>
                  <a:srgbClr val="B64F00"/>
                </a:solidFill>
                <a:effectLst/>
                <a:latin typeface="Open Sans" panose="020B0606030504020204" pitchFamily="34" charset="0"/>
              </a:rPr>
              <a:t>screen-in</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other</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words,</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the</a:t>
            </a:r>
            <a:r>
              <a:rPr lang="en-US" b="0" i="0">
                <a:solidFill>
                  <a:srgbClr val="000000"/>
                </a:solidFill>
                <a:effectLst/>
                <a:latin typeface="Open Sans" panose="020B0606030504020204" pitchFamily="34" charset="0"/>
              </a:rPr>
              <a:t> </a:t>
            </a:r>
            <a:r>
              <a:rPr lang="en-US" b="0" i="0">
                <a:solidFill>
                  <a:srgbClr val="005A8B"/>
                </a:solidFill>
                <a:effectLst/>
                <a:latin typeface="Open Sans" panose="020B0606030504020204" pitchFamily="34" charset="0"/>
              </a:rPr>
              <a:t>"building block" of an image. Each pixel </a:t>
            </a:r>
            <a:r>
              <a:rPr lang="en-US" b="0" i="0">
                <a:solidFill>
                  <a:srgbClr val="B64F00"/>
                </a:solidFill>
                <a:effectLst/>
                <a:latin typeface="Open Sans" panose="020B0606030504020204" pitchFamily="34" charset="0"/>
              </a:rPr>
              <a:t>defines</a:t>
            </a:r>
            <a:r>
              <a:rPr lang="en-US" b="0" i="0">
                <a:solidFill>
                  <a:srgbClr val="000000"/>
                </a:solidFill>
                <a:effectLst/>
                <a:latin typeface="Open Sans" panose="020B0606030504020204" pitchFamily="34" charset="0"/>
              </a:rPr>
              <a:t> a single point </a:t>
            </a:r>
            <a:r>
              <a:rPr lang="en-US" b="0" i="0">
                <a:solidFill>
                  <a:srgbClr val="B64F00"/>
                </a:solidFill>
                <a:effectLst/>
                <a:latin typeface="Open Sans" panose="020B0606030504020204" pitchFamily="34" charset="0"/>
              </a:rPr>
              <a:t>in</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space</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that possesses values of </a:t>
            </a:r>
            <a:r>
              <a:rPr lang="en-US" b="0" i="0">
                <a:solidFill>
                  <a:srgbClr val="000000"/>
                </a:solidFill>
                <a:effectLst/>
                <a:latin typeface="Open Sans" panose="020B0606030504020204" pitchFamily="34" charset="0"/>
              </a:rPr>
              <a:t>intensity and color</a:t>
            </a:r>
            <a:r>
              <a:rPr lang="en-US" b="0" i="0">
                <a:solidFill>
                  <a:srgbClr val="B64F00"/>
                </a:solidFill>
                <a:effectLst/>
                <a:latin typeface="Open Sans" panose="020B0606030504020204" pitchFamily="34" charset="0"/>
              </a:rPr>
              <a:t>.</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Therefore</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every</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pixel contributes </a:t>
            </a:r>
            <a:r>
              <a:rPr lang="en-US" b="0" i="0">
                <a:solidFill>
                  <a:srgbClr val="000000"/>
                </a:solidFill>
                <a:effectLst/>
                <a:latin typeface="Open Sans" panose="020B0606030504020204" pitchFamily="34" charset="0"/>
              </a:rPr>
              <a:t>to the </a:t>
            </a:r>
            <a:r>
              <a:rPr lang="en-US" b="0" i="0">
                <a:solidFill>
                  <a:srgbClr val="B64F00"/>
                </a:solidFill>
                <a:effectLst/>
                <a:latin typeface="Open Sans" panose="020B0606030504020204" pitchFamily="34" charset="0"/>
              </a:rPr>
              <a:t>appearance of the </a:t>
            </a:r>
            <a:r>
              <a:rPr lang="en-US" b="0" i="0">
                <a:solidFill>
                  <a:srgbClr val="000000"/>
                </a:solidFill>
                <a:effectLst/>
                <a:latin typeface="Open Sans" panose="020B0606030504020204" pitchFamily="34" charset="0"/>
              </a:rPr>
              <a:t>image </a:t>
            </a:r>
            <a:r>
              <a:rPr lang="en-US" b="0" i="0">
                <a:solidFill>
                  <a:srgbClr val="B64F00"/>
                </a:solidFill>
                <a:effectLst/>
                <a:latin typeface="Open Sans" panose="020B0606030504020204" pitchFamily="34" charset="0"/>
              </a:rPr>
              <a:t>itself</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If</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you</a:t>
            </a:r>
            <a:r>
              <a:rPr lang="en-US" b="0" i="0">
                <a:solidFill>
                  <a:srgbClr val="005A8B"/>
                </a:solidFill>
                <a:effectLst/>
                <a:latin typeface="Open Sans" panose="020B0606030504020204" pitchFamily="34" charset="0"/>
              </a:rPr>
              <a:t> look at an image on a screen, </a:t>
            </a:r>
            <a:r>
              <a:rPr lang="en-US" b="0" i="0">
                <a:solidFill>
                  <a:srgbClr val="B64F00"/>
                </a:solidFill>
                <a:effectLst/>
                <a:latin typeface="Open Sans" panose="020B0606030504020204" pitchFamily="34" charset="0"/>
              </a:rPr>
              <a:t>you</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are</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literally </a:t>
            </a:r>
            <a:r>
              <a:rPr lang="en-US" b="0" i="0">
                <a:solidFill>
                  <a:srgbClr val="000000"/>
                </a:solidFill>
                <a:effectLst/>
                <a:latin typeface="Open Sans" panose="020B0606030504020204" pitchFamily="34" charset="0"/>
              </a:rPr>
              <a:t>seeing a grid </a:t>
            </a:r>
            <a:r>
              <a:rPr lang="en-US" b="0" i="0">
                <a:solidFill>
                  <a:srgbClr val="B64F00"/>
                </a:solidFill>
                <a:effectLst/>
                <a:latin typeface="Open Sans" panose="020B0606030504020204" pitchFamily="34" charset="0"/>
              </a:rPr>
              <a:t>of</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tiny</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points</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called</a:t>
            </a:r>
            <a:r>
              <a:rPr lang="en-US" b="0" i="0">
                <a:solidFill>
                  <a:srgbClr val="000000"/>
                </a:solidFill>
                <a:effectLst/>
                <a:latin typeface="Open Sans" panose="020B0606030504020204" pitchFamily="34" charset="0"/>
              </a:rPr>
              <a:t> pixels.</a:t>
            </a:r>
            <a:br>
              <a:rPr lang="en-US" b="0" i="0">
                <a:solidFill>
                  <a:srgbClr val="000000"/>
                </a:solidFill>
                <a:effectLst/>
                <a:latin typeface="Open Sans" panose="020B0606030504020204" pitchFamily="34" charset="0"/>
              </a:rPr>
            </a:br>
            <a:br>
              <a:rPr lang="en-US" b="0" i="0">
                <a:solidFill>
                  <a:srgbClr val="000000"/>
                </a:solidFill>
                <a:effectLst/>
                <a:latin typeface="Open Sans" panose="020B0606030504020204" pitchFamily="34" charset="0"/>
              </a:rPr>
            </a:br>
            <a:r>
              <a:rPr lang="en-US" b="0" i="0">
                <a:solidFill>
                  <a:srgbClr val="000000"/>
                </a:solidFill>
                <a:effectLst/>
                <a:latin typeface="Open Sans" panose="020B0606030504020204" pitchFamily="34" charset="0"/>
              </a:rPr>
              <a:t>Pixels </a:t>
            </a:r>
            <a:r>
              <a:rPr lang="en-US" b="0" i="0">
                <a:solidFill>
                  <a:srgbClr val="B64F00"/>
                </a:solidFill>
                <a:effectLst/>
                <a:latin typeface="Open Sans" panose="020B0606030504020204" pitchFamily="34" charset="0"/>
              </a:rPr>
              <a:t>form</a:t>
            </a:r>
            <a:r>
              <a:rPr lang="en-US" b="0" i="0">
                <a:solidFill>
                  <a:srgbClr val="000000"/>
                </a:solidFill>
                <a:effectLst/>
                <a:latin typeface="Open Sans" panose="020B0606030504020204" pitchFamily="34" charset="0"/>
              </a:rPr>
              <a:t> in a </a:t>
            </a:r>
            <a:r>
              <a:rPr lang="en-US" b="0" i="0">
                <a:solidFill>
                  <a:srgbClr val="B64F00"/>
                </a:solidFill>
                <a:effectLst/>
                <a:latin typeface="Open Sans" panose="020B0606030504020204" pitchFamily="34" charset="0"/>
              </a:rPr>
              <a:t>matrix</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and</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describe</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the</a:t>
            </a:r>
            <a:r>
              <a:rPr lang="en-US" b="0" i="0">
                <a:solidFill>
                  <a:srgbClr val="000000"/>
                </a:solidFill>
                <a:effectLst/>
                <a:latin typeface="Open Sans" panose="020B0606030504020204" pitchFamily="34" charset="0"/>
              </a:rPr>
              <a:t> position </a:t>
            </a:r>
            <a:r>
              <a:rPr lang="en-US" b="0" i="0">
                <a:solidFill>
                  <a:srgbClr val="B64F00"/>
                </a:solidFill>
                <a:effectLst/>
                <a:latin typeface="Open Sans" panose="020B0606030504020204" pitchFamily="34" charset="0"/>
              </a:rPr>
              <a:t>of</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each</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pixel </a:t>
            </a:r>
            <a:r>
              <a:rPr lang="en-US" b="0" i="0">
                <a:solidFill>
                  <a:srgbClr val="000000"/>
                </a:solidFill>
                <a:effectLst/>
                <a:latin typeface="Open Sans" panose="020B0606030504020204" pitchFamily="34" charset="0"/>
              </a:rPr>
              <a:t>by row and column in </a:t>
            </a:r>
            <a:r>
              <a:rPr lang="en-US" b="0" i="0">
                <a:solidFill>
                  <a:srgbClr val="B64F00"/>
                </a:solidFill>
                <a:effectLst/>
                <a:latin typeface="Open Sans" panose="020B0606030504020204" pitchFamily="34" charset="0"/>
              </a:rPr>
              <a:t>the</a:t>
            </a:r>
            <a:r>
              <a:rPr lang="en-US" b="0" i="0">
                <a:solidFill>
                  <a:srgbClr val="000000"/>
                </a:solidFill>
                <a:effectLst/>
                <a:latin typeface="Open Sans" panose="020B0606030504020204" pitchFamily="34" charset="0"/>
              </a:rPr>
              <a:t> matrix. This </a:t>
            </a:r>
            <a:r>
              <a:rPr lang="en-US" b="0" i="0">
                <a:solidFill>
                  <a:srgbClr val="B64F00"/>
                </a:solidFill>
                <a:effectLst/>
                <a:latin typeface="Open Sans" panose="020B0606030504020204" pitchFamily="34" charset="0"/>
              </a:rPr>
              <a:t>makes</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it</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possible</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to</a:t>
            </a:r>
            <a:r>
              <a:rPr lang="en-US" b="0" i="0">
                <a:solidFill>
                  <a:srgbClr val="000000"/>
                </a:solidFill>
                <a:effectLst/>
                <a:latin typeface="Open Sans" panose="020B0606030504020204" pitchFamily="34" charset="0"/>
              </a:rPr>
              <a:t> control</a:t>
            </a:r>
            <a:r>
              <a:rPr lang="en-US" b="0" i="0">
                <a:solidFill>
                  <a:srgbClr val="B64F00"/>
                </a:solidFill>
                <a:effectLst/>
                <a:latin typeface="Open Sans" panose="020B0606030504020204" pitchFamily="34" charset="0"/>
              </a:rPr>
              <a:t>,</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with</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exact accuracy, </a:t>
            </a:r>
            <a:r>
              <a:rPr lang="en-US" b="0" i="0">
                <a:solidFill>
                  <a:srgbClr val="000000"/>
                </a:solidFill>
                <a:effectLst/>
                <a:latin typeface="Open Sans" panose="020B0606030504020204" pitchFamily="34" charset="0"/>
              </a:rPr>
              <a:t>the layout and quality</a:t>
            </a:r>
            <a:r>
              <a:rPr lang="en-US" b="0" i="0">
                <a:solidFill>
                  <a:srgbClr val="B64F00"/>
                </a:solidFill>
                <a:effectLst/>
                <a:latin typeface="Open Sans" panose="020B0606030504020204" pitchFamily="34" charset="0"/>
              </a:rPr>
              <a:t> of the image</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The</a:t>
            </a:r>
            <a:r>
              <a:rPr lang="en-US" b="0" i="0">
                <a:solidFill>
                  <a:srgbClr val="000000"/>
                </a:solidFill>
                <a:effectLst/>
                <a:latin typeface="Open Sans" panose="020B0606030504020204" pitchFamily="34" charset="0"/>
              </a:rPr>
              <a:t> value </a:t>
            </a:r>
            <a:r>
              <a:rPr lang="en-US" b="0" i="0">
                <a:solidFill>
                  <a:srgbClr val="B64F00"/>
                </a:solidFill>
                <a:effectLst/>
                <a:latin typeface="Open Sans" panose="020B0606030504020204" pitchFamily="34" charset="0"/>
              </a:rPr>
              <a:t>of pixels </a:t>
            </a:r>
            <a:r>
              <a:rPr lang="en-US" b="0" i="0">
                <a:solidFill>
                  <a:srgbClr val="000000"/>
                </a:solidFill>
                <a:effectLst/>
                <a:latin typeface="Open Sans" panose="020B0606030504020204" pitchFamily="34" charset="0"/>
              </a:rPr>
              <a:t>can </a:t>
            </a:r>
            <a:r>
              <a:rPr lang="en-US" b="0" i="0">
                <a:solidFill>
                  <a:srgbClr val="B64F00"/>
                </a:solidFill>
                <a:effectLst/>
                <a:latin typeface="Open Sans" panose="020B0606030504020204" pitchFamily="34" charset="0"/>
              </a:rPr>
              <a:t>indicate</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some</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form</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of</a:t>
            </a:r>
            <a:r>
              <a:rPr lang="en-US" b="0" i="0">
                <a:solidFill>
                  <a:srgbClr val="000000"/>
                </a:solidFill>
                <a:effectLst/>
                <a:latin typeface="Open Sans" panose="020B0606030504020204" pitchFamily="34" charset="0"/>
              </a:rPr>
              <a:t> intensity </a:t>
            </a:r>
            <a:r>
              <a:rPr lang="en-US" b="0" i="0">
                <a:solidFill>
                  <a:srgbClr val="B64F00"/>
                </a:solidFill>
                <a:effectLst/>
                <a:latin typeface="Open Sans" panose="020B0606030504020204" pitchFamily="34" charset="0"/>
              </a:rPr>
              <a:t>of the grayscale </a:t>
            </a:r>
            <a:r>
              <a:rPr lang="en-US" b="0" i="0">
                <a:solidFill>
                  <a:srgbClr val="000000"/>
                </a:solidFill>
                <a:effectLst/>
                <a:latin typeface="Open Sans" panose="020B0606030504020204" pitchFamily="34" charset="0"/>
              </a:rPr>
              <a:t>or, in </a:t>
            </a:r>
            <a:r>
              <a:rPr lang="en-US" b="0" i="0">
                <a:solidFill>
                  <a:srgbClr val="B64F00"/>
                </a:solidFill>
                <a:effectLst/>
                <a:latin typeface="Open Sans" panose="020B0606030504020204" pitchFamily="34" charset="0"/>
              </a:rPr>
              <a:t>the case of </a:t>
            </a:r>
            <a:r>
              <a:rPr lang="en-US" b="0" i="0">
                <a:solidFill>
                  <a:srgbClr val="000000"/>
                </a:solidFill>
                <a:effectLst/>
                <a:latin typeface="Open Sans" panose="020B0606030504020204" pitchFamily="34" charset="0"/>
              </a:rPr>
              <a:t>color images, </a:t>
            </a:r>
            <a:r>
              <a:rPr lang="en-US" b="0" i="0">
                <a:solidFill>
                  <a:srgbClr val="B64F00"/>
                </a:solidFill>
                <a:effectLst/>
                <a:latin typeface="Open Sans" panose="020B0606030504020204" pitchFamily="34" charset="0"/>
              </a:rPr>
              <a:t>the</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particular</a:t>
            </a:r>
            <a:r>
              <a:rPr lang="en-US" b="0" i="0">
                <a:solidFill>
                  <a:srgbClr val="000000"/>
                </a:solidFill>
                <a:effectLst/>
                <a:latin typeface="Open Sans" panose="020B0606030504020204" pitchFamily="34" charset="0"/>
              </a:rPr>
              <a:t> value </a:t>
            </a:r>
            <a:r>
              <a:rPr lang="en-US" b="0" i="0">
                <a:solidFill>
                  <a:srgbClr val="B64F00"/>
                </a:solidFill>
                <a:effectLst/>
                <a:latin typeface="Open Sans" panose="020B0606030504020204" pitchFamily="34" charset="0"/>
              </a:rPr>
              <a:t>of</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color</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that</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sums</a:t>
            </a:r>
            <a:r>
              <a:rPr lang="en-US" b="0" i="0">
                <a:solidFill>
                  <a:srgbClr val="000000"/>
                </a:solidFill>
                <a:effectLst/>
                <a:latin typeface="Open Sans" panose="020B0606030504020204" pitchFamily="34" charset="0"/>
              </a:rPr>
              <a:t> </a:t>
            </a:r>
            <a:r>
              <a:rPr lang="en-US" b="0" i="0">
                <a:solidFill>
                  <a:srgbClr val="B64F00"/>
                </a:solidFill>
                <a:effectLst/>
                <a:latin typeface="Open Sans" panose="020B0606030504020204" pitchFamily="34" charset="0"/>
              </a:rPr>
              <a:t>up </a:t>
            </a:r>
            <a:r>
              <a:rPr lang="en-US" b="0" i="0">
                <a:solidFill>
                  <a:srgbClr val="000000"/>
                </a:solidFill>
                <a:effectLst/>
                <a:latin typeface="Open Sans" panose="020B0606030504020204" pitchFamily="34" charset="0"/>
              </a:rPr>
              <a:t>to </a:t>
            </a:r>
            <a:r>
              <a:rPr lang="en-US" b="0" i="0">
                <a:solidFill>
                  <a:srgbClr val="005A8B"/>
                </a:solidFill>
                <a:effectLst/>
                <a:latin typeface="Open Sans" panose="020B0606030504020204" pitchFamily="34" charset="0"/>
              </a:rPr>
              <a:t>the detailed visuals we see on the screen.</a:t>
            </a:r>
            <a:endParaRPr lang="en-IN" sz="1100" b="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DFBAE42B-AAAD-ADC4-643E-9A7FC48DF26B}"/>
              </a:ext>
            </a:extLst>
          </p:cNvPr>
          <p:cNvSpPr>
            <a:spLocks noGrp="1"/>
          </p:cNvSpPr>
          <p:nvPr>
            <p:ph type="sldNum" sz="quarter" idx="5"/>
          </p:nvPr>
        </p:nvSpPr>
        <p:spPr/>
        <p:txBody>
          <a:bodyPr/>
          <a:lstStyle/>
          <a:p>
            <a:fld id="{F3065E4E-ABE4-4C79-8716-B93932D5FBD3}" type="slidenum">
              <a:rPr lang="en-IN" smtClean="0"/>
              <a:t>8</a:t>
            </a:fld>
            <a:endParaRPr lang="en-IN"/>
          </a:p>
        </p:txBody>
      </p:sp>
    </p:spTree>
    <p:extLst>
      <p:ext uri="{BB962C8B-B14F-4D97-AF65-F5344CB8AC3E}">
        <p14:creationId xmlns:p14="http://schemas.microsoft.com/office/powerpoint/2010/main" val="321223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B22BB-4626-FECE-D664-3B3FDD8A1E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3993F-51A6-B8B9-EAE8-4824CCBF45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9F86D-A6B9-E4AE-5A2A-E3F240259C32}"/>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484F9E"/>
                </a:solidFill>
              </a:rPr>
              <a:t>Key Concept of 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484F9E"/>
                </a:solidFill>
              </a:rPr>
              <a:t>Color Models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484F9E"/>
                </a:solidFill>
              </a:rPr>
              <a:t>Color models describe how colors are used in digital images. Different color channels or components, each model uses to make a spectrum of colors and can be selected according to the application for which the image is intended: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484F9E"/>
                </a:solidFill>
              </a:rPr>
              <a:t>RGB (Red-Green-Blue):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484F9E"/>
                </a:solidFill>
              </a:rPr>
              <a:t>RGB uses three primary color channels: Red, Green, and Blue.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484F9E"/>
                </a:solidFill>
              </a:rPr>
              <a:t>Colors are formed by adding different intensities of these three colors. For example, pure Red is RGB = (255, 0, 0), Green RGB = (0, 255, 0) and Blue RGB = (0, 0, 255). The reason why RGB has gained popularity is that the way it represents colors in simple terms; it's extensively used in digital display, computer graphics, and image editing.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484F9E"/>
                </a:solidFill>
              </a:rPr>
              <a:t>CMY(K) (Cyan-Magenta-Yellow-Key/Black):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484F9E"/>
                </a:solidFill>
              </a:rPr>
              <a:t>Uses Cyan, Magenta, Yellow three colors for printing. With Black (K) adding depth. It's Subtractive mode of printing. It subtracts the light away - Cyan takes out red, Magenta removes green, and Yellow absorbs blue. Principally Color prints. For example, Cyan(100, 0, 0, 0), Magenta(0, 100, 0, 0), Yellow (0, 0, 100, 0), Black (0, 0, 0, 100).</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484F9E"/>
                </a:solidFill>
              </a:rPr>
              <a:t>LAB Lightness-A-B:</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484F9E"/>
                </a:solidFill>
              </a:rPr>
              <a:t>This LAB model comprises three channels- Lightness L, A and B are green to red, blue to yellow respectively. It is built to give how a human brain perceives the color difference, therefore perceptually uniform. It is mostly used when very good color differentiation is needed such as in color correction, and advanced image editing, etc.</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484F9E"/>
                </a:solidFill>
              </a:rPr>
              <a:t>HSV (Hue-Saturation-Value):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a:solidFill>
                  <a:srgbClr val="484F9E"/>
                </a:solidFill>
              </a:rPr>
              <a:t>Hue (color type), Saturation (color intensity), and Value (brightness). Often visualized as a cone or cylinder where hue is the angle, saturation is the radius, and value is the height. Useful in color filtering, image segmentation, and human-centered design, as it aligns closely with human color perception. A red hue might be represented as (0°, 100%, 100%), where hue is in degrees.</a:t>
            </a:r>
          </a:p>
        </p:txBody>
      </p:sp>
      <p:sp>
        <p:nvSpPr>
          <p:cNvPr id="4" name="Slide Number Placeholder 3">
            <a:extLst>
              <a:ext uri="{FF2B5EF4-FFF2-40B4-BE49-F238E27FC236}">
                <a16:creationId xmlns:a16="http://schemas.microsoft.com/office/drawing/2014/main" id="{74339412-2673-C0E2-5416-34253D3D3B2B}"/>
              </a:ext>
            </a:extLst>
          </p:cNvPr>
          <p:cNvSpPr>
            <a:spLocks noGrp="1"/>
          </p:cNvSpPr>
          <p:nvPr>
            <p:ph type="sldNum" sz="quarter" idx="5"/>
          </p:nvPr>
        </p:nvSpPr>
        <p:spPr/>
        <p:txBody>
          <a:bodyPr/>
          <a:lstStyle/>
          <a:p>
            <a:fld id="{F3065E4E-ABE4-4C79-8716-B93932D5FBD3}" type="slidenum">
              <a:rPr lang="en-IN" smtClean="0"/>
              <a:t>9</a:t>
            </a:fld>
            <a:endParaRPr lang="en-IN"/>
          </a:p>
        </p:txBody>
      </p:sp>
    </p:spTree>
    <p:extLst>
      <p:ext uri="{BB962C8B-B14F-4D97-AF65-F5344CB8AC3E}">
        <p14:creationId xmlns:p14="http://schemas.microsoft.com/office/powerpoint/2010/main" val="859521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6">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14" r:id="rId2"/>
    <p:sldLayoutId id="214748372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natural-solutions.world/blog/wildlife-conservation-artificial-intelligence-for-camera-trapping-1"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edunetfoundationorg-my.sharepoint.com/:w:/g/personal/skkumar_edunetfoundation_org/EfS7IS-WeFRGk1yvCUxUsi8Bb70D33bYnZl7rhG0hO3wIQ?e=bccraY"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edunetfoundationorg-my.sharepoint.com/:w:/g/personal/skkumar_edunetfoundation_org/EZusngDdub9IqoPK40TZVXkBUIm2DauLKM1cl8hJY52X1Q?e=vdgMH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saineshnakra.medium.com/demystifying-cv-the-ultimate-guide-to-choosing-the-right-module-and-library-for-any-computer-86d35ac9fa8a"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www.mrecacademics.com/DepartmentStudyMaterials/20201220-Digital%20Image%20Processing%20Notes.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s://www.vistaprint.com/hub/correct-file-formats-rgb-and-cmyk" TargetMode="External"/><Relationship Id="rId7" Type="http://schemas.openxmlformats.org/officeDocument/2006/relationships/diagramLayout" Target="../diagrams/layout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hyperlink" Target="https://www.researchgate.net/figure/Conceptual-depiction-of-the-Hue-Saturation-Value-HSV-space-at-the-heart-of-our-first_fig2_340001129" TargetMode="External"/><Relationship Id="rId10" Type="http://schemas.microsoft.com/office/2007/relationships/diagramDrawing" Target="../diagrams/drawing1.xml"/><Relationship Id="rId4" Type="http://schemas.openxmlformats.org/officeDocument/2006/relationships/hyperlink" Target="https://www.luxury-minds.com/what-is-lab-color-space-and-what-should-you-know-about-it-print-peppermint" TargetMode="External"/><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9749342" y="2975421"/>
            <a:ext cx="1273105" cy="477054"/>
          </a:xfrm>
          <a:prstGeom prst="rect">
            <a:avLst/>
          </a:prstGeom>
          <a:noFill/>
        </p:spPr>
        <p:txBody>
          <a:bodyPr wrap="none" rtlCol="0">
            <a:spAutoFit/>
          </a:bodyPr>
          <a:lstStyle/>
          <a:p>
            <a:pPr algn="r"/>
            <a:r>
              <a:rPr lang="en-US" sz="2500" b="1">
                <a:solidFill>
                  <a:schemeClr val="bg1"/>
                </a:solidFill>
                <a:latin typeface="Arial" panose="020B0604020202020204" pitchFamily="34" charset="0"/>
                <a:cs typeface="Arial" panose="020B0604020202020204" pitchFamily="34" charset="0"/>
              </a:rPr>
              <a:t>Unit - 6</a:t>
            </a: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6359008" y="3429000"/>
            <a:ext cx="4663439" cy="707886"/>
          </a:xfrm>
          <a:prstGeom prst="rect">
            <a:avLst/>
          </a:prstGeom>
          <a:noFill/>
        </p:spPr>
        <p:txBody>
          <a:bodyPr wrap="square" rtlCol="0">
            <a:spAutoFit/>
          </a:bodyPr>
          <a:lstStyle/>
          <a:p>
            <a:pPr algn="r"/>
            <a:r>
              <a:rPr lang="en-IN" sz="4000" b="1">
                <a:solidFill>
                  <a:schemeClr val="bg1"/>
                </a:solidFill>
                <a:latin typeface="+mj-lt"/>
              </a:rPr>
              <a:t>Image Processing </a:t>
            </a:r>
            <a:endParaRPr lang="en-US" sz="4000" b="1">
              <a:solidFill>
                <a:schemeClr val="bg1"/>
              </a:solidFill>
              <a:latin typeface="+mj-lt"/>
            </a:endParaRPr>
          </a:p>
        </p:txBody>
      </p:sp>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943" y="867733"/>
            <a:ext cx="1263157" cy="410834"/>
          </a:xfrm>
          <a:prstGeom prst="rect">
            <a:avLst/>
          </a:prstGeom>
        </p:spPr>
      </p:pic>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775AD-2437-5DBA-32A8-E8B66169DD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EDAA45-364E-F85F-C656-75F9B5F6B7A1}"/>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484F9E"/>
                </a:solidFill>
              </a:rPr>
              <a:t>Key Concept of Image Processing</a:t>
            </a:r>
          </a:p>
        </p:txBody>
      </p:sp>
      <p:sp>
        <p:nvSpPr>
          <p:cNvPr id="8" name="Text Placeholder 4">
            <a:extLst>
              <a:ext uri="{FF2B5EF4-FFF2-40B4-BE49-F238E27FC236}">
                <a16:creationId xmlns:a16="http://schemas.microsoft.com/office/drawing/2014/main" id="{787FD3BC-358E-FD41-CE04-3E6ECB37D603}"/>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75288EA-CCCC-F087-60AE-7605F2453D58}"/>
              </a:ext>
            </a:extLst>
          </p:cNvPr>
          <p:cNvSpPr txBox="1"/>
          <p:nvPr/>
        </p:nvSpPr>
        <p:spPr>
          <a:xfrm>
            <a:off x="208214" y="1452500"/>
            <a:ext cx="7685483" cy="1815882"/>
          </a:xfrm>
          <a:prstGeom prst="rect">
            <a:avLst/>
          </a:prstGeom>
          <a:noFill/>
        </p:spPr>
        <p:txBody>
          <a:bodyPr wrap="square">
            <a:spAutoFit/>
          </a:bodyPr>
          <a:lstStyle/>
          <a:p>
            <a:r>
              <a:rPr lang="en-US" sz="1600" b="1"/>
              <a:t>Image Types</a:t>
            </a:r>
          </a:p>
          <a:p>
            <a:endParaRPr lang="en-US" sz="1600" b="1"/>
          </a:p>
          <a:p>
            <a:r>
              <a:rPr lang="en-IN" sz="1600">
                <a:solidFill>
                  <a:srgbClr val="000000"/>
                </a:solidFill>
                <a:effectLst/>
                <a:latin typeface="Arial" panose="020B0604020202020204" pitchFamily="34" charset="0"/>
                <a:ea typeface="Calibri" panose="020F0502020204030204" pitchFamily="34" charset="0"/>
                <a:cs typeface="Gautami" panose="020B0502040204020203" pitchFamily="34" charset="0"/>
              </a:rPr>
              <a:t>Images are classified according to the number of values a pixel can take</a:t>
            </a:r>
            <a:endParaRPr lang="en-US" sz="1600" b="1"/>
          </a:p>
          <a:p>
            <a:endParaRPr lang="en-US" sz="1600" b="1"/>
          </a:p>
          <a:p>
            <a:pPr marL="285750" indent="-285750">
              <a:buFont typeface="Arial" panose="020B0604020202020204" pitchFamily="34" charset="0"/>
              <a:buChar char="•"/>
            </a:pPr>
            <a:r>
              <a:rPr lang="en-US" sz="1600"/>
              <a:t>Color Images</a:t>
            </a:r>
          </a:p>
          <a:p>
            <a:pPr marL="285750" indent="-285750">
              <a:buFont typeface="Arial" panose="020B0604020202020204" pitchFamily="34" charset="0"/>
              <a:buChar char="•"/>
            </a:pPr>
            <a:r>
              <a:rPr lang="en-US" sz="1600"/>
              <a:t>Grayscale Images</a:t>
            </a:r>
          </a:p>
          <a:p>
            <a:pPr marL="285750" indent="-285750">
              <a:buFont typeface="Arial" panose="020B0604020202020204" pitchFamily="34" charset="0"/>
              <a:buChar char="•"/>
            </a:pPr>
            <a:r>
              <a:rPr lang="en-US" sz="1600"/>
              <a:t>Binary Images</a:t>
            </a:r>
          </a:p>
        </p:txBody>
      </p:sp>
      <p:grpSp>
        <p:nvGrpSpPr>
          <p:cNvPr id="12" name="Group 11">
            <a:extLst>
              <a:ext uri="{FF2B5EF4-FFF2-40B4-BE49-F238E27FC236}">
                <a16:creationId xmlns:a16="http://schemas.microsoft.com/office/drawing/2014/main" id="{54521883-746A-6FA3-BFFA-7E7C715095DD}"/>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298A25B6-FB46-C4F7-01F3-6055E06CCBF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B7E90C26-F090-2B24-42A9-268C0E18EB93}"/>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a:solidFill>
                    <a:srgbClr val="0000FF"/>
                  </a:solidFill>
                  <a:latin typeface="+mn-lt"/>
                </a:rPr>
                <a:t>https://www.researchgate.net/figure/Figure2-a-RGB-image-b-Gray-Scale-image-c-Binary-image_fig2_344249310</a:t>
              </a:r>
            </a:p>
          </p:txBody>
        </p:sp>
        <p:cxnSp>
          <p:nvCxnSpPr>
            <p:cNvPr id="15" name="Straight Connector 14">
              <a:extLst>
                <a:ext uri="{FF2B5EF4-FFF2-40B4-BE49-F238E27FC236}">
                  <a16:creationId xmlns:a16="http://schemas.microsoft.com/office/drawing/2014/main" id="{E3A75387-CB04-BF65-C3A4-0939E341C40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D6A801B2-583A-4116-3C43-69360D681963}"/>
              </a:ext>
            </a:extLst>
          </p:cNvPr>
          <p:cNvPicPr>
            <a:picLocks noChangeAspect="1"/>
          </p:cNvPicPr>
          <p:nvPr/>
        </p:nvPicPr>
        <p:blipFill>
          <a:blip r:embed="rId3"/>
          <a:stretch>
            <a:fillRect/>
          </a:stretch>
        </p:blipFill>
        <p:spPr>
          <a:xfrm>
            <a:off x="2752333" y="3299159"/>
            <a:ext cx="7370356" cy="2465655"/>
          </a:xfrm>
          <a:prstGeom prst="rect">
            <a:avLst/>
          </a:prstGeom>
        </p:spPr>
      </p:pic>
    </p:spTree>
    <p:extLst>
      <p:ext uri="{BB962C8B-B14F-4D97-AF65-F5344CB8AC3E}">
        <p14:creationId xmlns:p14="http://schemas.microsoft.com/office/powerpoint/2010/main" val="1580997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E68AA-39F6-D73C-F363-D9FC1E09B1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BA555E-ED7E-F2DA-CB57-D28213CC0886}"/>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484F9E"/>
                </a:solidFill>
              </a:rPr>
              <a:t>Image Processing </a:t>
            </a:r>
          </a:p>
          <a:p>
            <a:pPr algn="l"/>
            <a:endParaRPr lang="en-US" sz="2000" b="1">
              <a:solidFill>
                <a:srgbClr val="484F9E"/>
              </a:solidFill>
            </a:endParaRPr>
          </a:p>
        </p:txBody>
      </p:sp>
      <p:sp>
        <p:nvSpPr>
          <p:cNvPr id="8" name="Text Placeholder 4">
            <a:extLst>
              <a:ext uri="{FF2B5EF4-FFF2-40B4-BE49-F238E27FC236}">
                <a16:creationId xmlns:a16="http://schemas.microsoft.com/office/drawing/2014/main" id="{6232FDB7-9808-ED86-7EEB-D435853E506B}"/>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127B0A4-E905-8620-7588-97D55598B8B8}"/>
              </a:ext>
            </a:extLst>
          </p:cNvPr>
          <p:cNvSpPr txBox="1"/>
          <p:nvPr/>
        </p:nvSpPr>
        <p:spPr>
          <a:xfrm>
            <a:off x="208214" y="1452500"/>
            <a:ext cx="11259108" cy="830997"/>
          </a:xfrm>
          <a:prstGeom prst="rect">
            <a:avLst/>
          </a:prstGeom>
          <a:noFill/>
        </p:spPr>
        <p:txBody>
          <a:bodyPr wrap="square">
            <a:spAutoFit/>
          </a:bodyPr>
          <a:lstStyle/>
          <a:p>
            <a:pPr marL="285750" indent="-285750">
              <a:buFont typeface="Arial" panose="020B0604020202020204" pitchFamily="34" charset="0"/>
              <a:buChar char="•"/>
            </a:pPr>
            <a:r>
              <a:rPr lang="en-US" sz="1600"/>
              <a:t>Image processing is the use of algorithms and techniques to analyze, manipulate, and enhance digital images.  </a:t>
            </a:r>
          </a:p>
          <a:p>
            <a:pPr marL="285750" indent="-285750">
              <a:buFont typeface="Arial" panose="020B0604020202020204" pitchFamily="34" charset="0"/>
              <a:buChar char="•"/>
            </a:pPr>
            <a:endParaRPr lang="en-US" sz="1600"/>
          </a:p>
          <a:p>
            <a:r>
              <a:rPr lang="en-US" sz="1600" b="1"/>
              <a:t>Image processing stages: </a:t>
            </a:r>
          </a:p>
        </p:txBody>
      </p:sp>
      <p:grpSp>
        <p:nvGrpSpPr>
          <p:cNvPr id="12" name="Group 11">
            <a:extLst>
              <a:ext uri="{FF2B5EF4-FFF2-40B4-BE49-F238E27FC236}">
                <a16:creationId xmlns:a16="http://schemas.microsoft.com/office/drawing/2014/main" id="{58A57EEA-154F-81FD-EED9-DDF01846C1CD}"/>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76635000-25D2-70FA-0B48-E7D43F53745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2A2B49B3-845C-034B-B4EA-FCD37559C4EC}"/>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a:solidFill>
                  <a:srgbClr val="0000FF"/>
                </a:solidFill>
                <a:latin typeface="+mn-lt"/>
              </a:endParaRPr>
            </a:p>
          </p:txBody>
        </p:sp>
        <p:cxnSp>
          <p:nvCxnSpPr>
            <p:cNvPr id="15" name="Straight Connector 14">
              <a:extLst>
                <a:ext uri="{FF2B5EF4-FFF2-40B4-BE49-F238E27FC236}">
                  <a16:creationId xmlns:a16="http://schemas.microsoft.com/office/drawing/2014/main" id="{D8C6F397-C1F2-E761-D74F-FD46A021AC7F}"/>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F6009235-78DB-BC43-A8D0-D80EE92CB698}"/>
              </a:ext>
            </a:extLst>
          </p:cNvPr>
          <p:cNvGraphicFramePr/>
          <p:nvPr>
            <p:extLst>
              <p:ext uri="{D42A27DB-BD31-4B8C-83A1-F6EECF244321}">
                <p14:modId xmlns:p14="http://schemas.microsoft.com/office/powerpoint/2010/main" val="1729936766"/>
              </p:ext>
            </p:extLst>
          </p:nvPr>
        </p:nvGraphicFramePr>
        <p:xfrm>
          <a:off x="824149" y="1772816"/>
          <a:ext cx="10885373" cy="4639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3487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5E7AF-9EC9-DAC1-280B-69946908EA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B5870C-E10B-6994-9782-F8E52FFC19E0}"/>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484F9E"/>
                </a:solidFill>
              </a:rPr>
              <a:t>OpenCV - Real-Time Computer Vision </a:t>
            </a:r>
          </a:p>
          <a:p>
            <a:pPr algn="l"/>
            <a:endParaRPr lang="en-US" sz="2000" b="1">
              <a:solidFill>
                <a:srgbClr val="002060"/>
              </a:solidFill>
              <a:latin typeface="Arial"/>
              <a:cs typeface="Arial"/>
            </a:endParaRPr>
          </a:p>
        </p:txBody>
      </p:sp>
      <p:sp>
        <p:nvSpPr>
          <p:cNvPr id="8" name="Text Placeholder 4">
            <a:extLst>
              <a:ext uri="{FF2B5EF4-FFF2-40B4-BE49-F238E27FC236}">
                <a16:creationId xmlns:a16="http://schemas.microsoft.com/office/drawing/2014/main" id="{EB3C905F-EFC6-DBBE-ADB7-8BBC50C074B8}"/>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836C9B3-222A-6A7A-E24B-B181C68148FA}"/>
              </a:ext>
            </a:extLst>
          </p:cNvPr>
          <p:cNvSpPr txBox="1"/>
          <p:nvPr/>
        </p:nvSpPr>
        <p:spPr>
          <a:xfrm>
            <a:off x="208215" y="1452499"/>
            <a:ext cx="7097654" cy="2800767"/>
          </a:xfrm>
          <a:prstGeom prst="rect">
            <a:avLst/>
          </a:prstGeom>
          <a:noFill/>
        </p:spPr>
        <p:txBody>
          <a:bodyPr wrap="square">
            <a:spAutoFit/>
          </a:bodyPr>
          <a:lstStyle/>
          <a:p>
            <a:pPr marL="285750" indent="-285750">
              <a:buFont typeface="Arial" panose="020B0604020202020204" pitchFamily="34" charset="0"/>
              <a:buChar char="•"/>
            </a:pPr>
            <a:r>
              <a:rPr lang="en-US" sz="1600"/>
              <a:t>Created by Intel in 1999, now maintained by the OpenCV Foundation</a:t>
            </a:r>
          </a:p>
          <a:p>
            <a:pPr marL="285750" indent="-285750">
              <a:buFont typeface="Arial" panose="020B0604020202020204" pitchFamily="34" charset="0"/>
              <a:buChar char="•"/>
            </a:pPr>
            <a:r>
              <a:rPr lang="en-US" sz="1600"/>
              <a:t>Primarily developed for real-time computer vision and image processing</a:t>
            </a:r>
          </a:p>
          <a:p>
            <a:pPr marL="285750" indent="-285750">
              <a:buFont typeface="Arial" panose="020B0604020202020204" pitchFamily="34" charset="0"/>
              <a:buChar char="•"/>
            </a:pPr>
            <a:r>
              <a:rPr lang="en-US" sz="1600"/>
              <a:t>Applications: Facial recognition, object detection, motion tracking, augmented reality, and mobile robotics</a:t>
            </a:r>
          </a:p>
          <a:p>
            <a:pPr marL="285750" indent="-285750">
              <a:buFont typeface="Arial" panose="020B0604020202020204" pitchFamily="34" charset="0"/>
              <a:buChar char="•"/>
            </a:pPr>
            <a:endParaRPr lang="en-US" sz="1600"/>
          </a:p>
          <a:p>
            <a:r>
              <a:rPr lang="en-US" sz="1600" b="1"/>
              <a:t>Key Features of OpenCV:</a:t>
            </a:r>
          </a:p>
          <a:p>
            <a:pPr marL="285750" lvl="2" indent="-285750">
              <a:buFont typeface="Arial" panose="020B0604020202020204" pitchFamily="34" charset="0"/>
              <a:buChar char="•"/>
            </a:pPr>
            <a:r>
              <a:rPr lang="en-US" sz="1600"/>
              <a:t>Extensive Algorithm Library</a:t>
            </a:r>
          </a:p>
          <a:p>
            <a:pPr marL="285750" lvl="2" indent="-285750">
              <a:buFont typeface="Arial" panose="020B0604020202020204" pitchFamily="34" charset="0"/>
              <a:buChar char="•"/>
            </a:pPr>
            <a:r>
              <a:rPr lang="en-US" sz="1600"/>
              <a:t>Multi-Language Support</a:t>
            </a:r>
          </a:p>
          <a:p>
            <a:pPr marL="285750" lvl="2" indent="-285750">
              <a:buFont typeface="Arial" panose="020B0604020202020204" pitchFamily="34" charset="0"/>
              <a:buChar char="•"/>
            </a:pPr>
            <a:r>
              <a:rPr lang="en-US" sz="1600"/>
              <a:t>Cross-Platform Compatibility</a:t>
            </a:r>
          </a:p>
          <a:p>
            <a:pPr marL="285750" lvl="2" indent="-285750">
              <a:buFont typeface="Arial" panose="020B0604020202020204" pitchFamily="34" charset="0"/>
              <a:buChar char="•"/>
            </a:pPr>
            <a:r>
              <a:rPr lang="en-US" sz="1600"/>
              <a:t>Optimized for Real-Time Processing</a:t>
            </a:r>
          </a:p>
          <a:p>
            <a:pPr marL="285750" indent="-285750">
              <a:buFont typeface="Arial" panose="020B0604020202020204" pitchFamily="34" charset="0"/>
              <a:buChar char="•"/>
            </a:pPr>
            <a:endParaRPr lang="en-US" sz="1600"/>
          </a:p>
        </p:txBody>
      </p:sp>
      <p:grpSp>
        <p:nvGrpSpPr>
          <p:cNvPr id="12" name="Group 11">
            <a:extLst>
              <a:ext uri="{FF2B5EF4-FFF2-40B4-BE49-F238E27FC236}">
                <a16:creationId xmlns:a16="http://schemas.microsoft.com/office/drawing/2014/main" id="{6C145862-F018-E55F-9CEF-25128CEF2471}"/>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EA4278AF-BCCF-DF70-9706-C0E9BCC2974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C0726C79-067B-3376-B45B-8FC145F0245F}"/>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a:solidFill>
                    <a:srgbClr val="0000FF"/>
                  </a:solidFill>
                  <a:latin typeface="+mn-lt"/>
                </a:rPr>
                <a:t>https://en.wikipedia.org/wiki/</a:t>
              </a:r>
            </a:p>
          </p:txBody>
        </p:sp>
        <p:cxnSp>
          <p:nvCxnSpPr>
            <p:cNvPr id="15" name="Straight Connector 14">
              <a:extLst>
                <a:ext uri="{FF2B5EF4-FFF2-40B4-BE49-F238E27FC236}">
                  <a16:creationId xmlns:a16="http://schemas.microsoft.com/office/drawing/2014/main" id="{90B2FC08-F49B-36EF-BB1C-2DF2898122F3}"/>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2" descr="OpenCV - Wikipedia">
            <a:extLst>
              <a:ext uri="{FF2B5EF4-FFF2-40B4-BE49-F238E27FC236}">
                <a16:creationId xmlns:a16="http://schemas.microsoft.com/office/drawing/2014/main" id="{AEDF9393-262A-61CF-A872-E1B199DF3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443" y="2204832"/>
            <a:ext cx="2727182" cy="284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223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E0450-6B9D-6230-2F03-3857329A0F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37B151-A2B3-5D21-364A-8253613925C5}"/>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484F9E"/>
                </a:solidFill>
              </a:rPr>
              <a:t>Installing OpenCV on Windows (Using pip)</a:t>
            </a:r>
          </a:p>
        </p:txBody>
      </p:sp>
      <p:sp>
        <p:nvSpPr>
          <p:cNvPr id="8" name="Text Placeholder 4">
            <a:extLst>
              <a:ext uri="{FF2B5EF4-FFF2-40B4-BE49-F238E27FC236}">
                <a16:creationId xmlns:a16="http://schemas.microsoft.com/office/drawing/2014/main" id="{0BD14E6C-6F5A-3DD7-1118-926113D62361}"/>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407E835-3AAD-A896-7677-3CDDA8CB23E1}"/>
              </a:ext>
            </a:extLst>
          </p:cNvPr>
          <p:cNvSpPr txBox="1"/>
          <p:nvPr/>
        </p:nvSpPr>
        <p:spPr>
          <a:xfrm>
            <a:off x="208215" y="1452499"/>
            <a:ext cx="5887785" cy="4524315"/>
          </a:xfrm>
          <a:prstGeom prst="rect">
            <a:avLst/>
          </a:prstGeom>
          <a:noFill/>
        </p:spPr>
        <p:txBody>
          <a:bodyPr wrap="square" lIns="91440" tIns="45720" rIns="91440" bIns="45720" anchor="t">
            <a:spAutoFit/>
          </a:bodyPr>
          <a:lstStyle/>
          <a:p>
            <a:r>
              <a:rPr lang="en-US" sz="1600"/>
              <a:t>The following are the steps to install OpenCV using pip</a:t>
            </a:r>
          </a:p>
          <a:p>
            <a:endParaRPr lang="en-US" sz="1600"/>
          </a:p>
          <a:p>
            <a:r>
              <a:rPr lang="en-US" sz="1600"/>
              <a:t>1. Check Python and pip:</a:t>
            </a:r>
          </a:p>
          <a:p>
            <a:r>
              <a:rPr lang="en-US" sz="1600"/>
              <a:t>   python --version</a:t>
            </a:r>
          </a:p>
          <a:p>
            <a:r>
              <a:rPr lang="en-US" sz="1600"/>
              <a:t>   pip --version</a:t>
            </a:r>
          </a:p>
          <a:p>
            <a:endParaRPr lang="en-US" sz="1600"/>
          </a:p>
          <a:p>
            <a:r>
              <a:rPr lang="en-US" sz="1600"/>
              <a:t>2. Open Command Prompt</a:t>
            </a:r>
          </a:p>
          <a:p>
            <a:endParaRPr lang="en-US" sz="1600"/>
          </a:p>
          <a:p>
            <a:r>
              <a:rPr lang="en-US" sz="1600"/>
              <a:t>3. Update pip</a:t>
            </a:r>
          </a:p>
          <a:p>
            <a:r>
              <a:rPr lang="en-US" sz="1600"/>
              <a:t>   pip install --upgrade pip</a:t>
            </a:r>
          </a:p>
          <a:p>
            <a:endParaRPr lang="en-US" sz="1600"/>
          </a:p>
          <a:p>
            <a:r>
              <a:rPr lang="en-US" sz="1600"/>
              <a:t>4. Install OpenCV:</a:t>
            </a:r>
          </a:p>
          <a:p>
            <a:r>
              <a:rPr lang="en-US" sz="1600"/>
              <a:t>   Basic installation: pip install </a:t>
            </a:r>
            <a:r>
              <a:rPr lang="en-US" sz="1600" err="1"/>
              <a:t>opencv</a:t>
            </a:r>
            <a:r>
              <a:rPr lang="en-US" sz="1600"/>
              <a:t>-python</a:t>
            </a:r>
          </a:p>
          <a:p>
            <a:r>
              <a:rPr lang="en-US" sz="1600"/>
              <a:t>   With additional features: pip install </a:t>
            </a:r>
            <a:r>
              <a:rPr lang="en-US" sz="1600" err="1"/>
              <a:t>opencv</a:t>
            </a:r>
            <a:r>
              <a:rPr lang="en-US" sz="1600"/>
              <a:t>-</a:t>
            </a:r>
            <a:r>
              <a:rPr lang="en-US" sz="1600" err="1"/>
              <a:t>contrib</a:t>
            </a:r>
            <a:r>
              <a:rPr lang="en-US" sz="1600"/>
              <a:t>-python</a:t>
            </a:r>
          </a:p>
          <a:p>
            <a:endParaRPr lang="en-US" sz="1600"/>
          </a:p>
          <a:p>
            <a:r>
              <a:rPr lang="en-US" sz="1600"/>
              <a:t>5. Verify Installation:</a:t>
            </a:r>
          </a:p>
          <a:p>
            <a:r>
              <a:rPr lang="en-US" sz="1600"/>
              <a:t>   import cv2</a:t>
            </a:r>
          </a:p>
          <a:p>
            <a:r>
              <a:rPr lang="en-US" sz="1600"/>
              <a:t>   print(cv2.__version__)</a:t>
            </a:r>
          </a:p>
        </p:txBody>
      </p:sp>
      <p:grpSp>
        <p:nvGrpSpPr>
          <p:cNvPr id="12" name="Group 11">
            <a:extLst>
              <a:ext uri="{FF2B5EF4-FFF2-40B4-BE49-F238E27FC236}">
                <a16:creationId xmlns:a16="http://schemas.microsoft.com/office/drawing/2014/main" id="{4DA6C61A-78EE-DBC1-DAB1-148C93EB623C}"/>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6038C863-2787-BF59-CB7A-D973C19795BA}"/>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142509C1-C2C4-A7EB-9EB2-2210FCE8A8E4}"/>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a:solidFill>
                  <a:srgbClr val="0000FF"/>
                </a:solidFill>
                <a:latin typeface="+mn-lt"/>
              </a:endParaRPr>
            </a:p>
          </p:txBody>
        </p:sp>
        <p:cxnSp>
          <p:nvCxnSpPr>
            <p:cNvPr id="15" name="Straight Connector 14">
              <a:extLst>
                <a:ext uri="{FF2B5EF4-FFF2-40B4-BE49-F238E27FC236}">
                  <a16:creationId xmlns:a16="http://schemas.microsoft.com/office/drawing/2014/main" id="{F942670C-FE20-E676-1CFC-3AE5045E7C9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22F86F35-D611-CB3B-0213-9587864BEB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73430" y="2209415"/>
            <a:ext cx="4633629" cy="2621753"/>
          </a:xfrm>
          <a:prstGeom prst="rect">
            <a:avLst/>
          </a:prstGeom>
          <a:noFill/>
          <a:ln>
            <a:noFill/>
          </a:ln>
        </p:spPr>
      </p:pic>
    </p:spTree>
    <p:extLst>
      <p:ext uri="{BB962C8B-B14F-4D97-AF65-F5344CB8AC3E}">
        <p14:creationId xmlns:p14="http://schemas.microsoft.com/office/powerpoint/2010/main" val="23351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50763-0329-7726-01B6-E762B6BCAE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599628-DEC5-28DB-392E-005A55371A2D}"/>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484F9E"/>
                </a:solidFill>
              </a:rPr>
              <a:t>Example: With OpenCV </a:t>
            </a:r>
          </a:p>
        </p:txBody>
      </p:sp>
      <p:sp>
        <p:nvSpPr>
          <p:cNvPr id="8" name="Text Placeholder 4">
            <a:extLst>
              <a:ext uri="{FF2B5EF4-FFF2-40B4-BE49-F238E27FC236}">
                <a16:creationId xmlns:a16="http://schemas.microsoft.com/office/drawing/2014/main" id="{0C74E535-C5CC-236E-77D0-FAD0312F7BFE}"/>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70092E2-2737-956A-B2E9-DB8ED80A5C96}"/>
              </a:ext>
            </a:extLst>
          </p:cNvPr>
          <p:cNvSpPr txBox="1"/>
          <p:nvPr/>
        </p:nvSpPr>
        <p:spPr>
          <a:xfrm>
            <a:off x="208215" y="1452499"/>
            <a:ext cx="5887785" cy="737510"/>
          </a:xfrm>
          <a:prstGeom prst="rect">
            <a:avLst/>
          </a:prstGeom>
          <a:noFill/>
        </p:spPr>
        <p:txBody>
          <a:bodyPr wrap="square">
            <a:spAutoFit/>
          </a:bodyPr>
          <a:lstStyle/>
          <a:p>
            <a:pPr>
              <a:lnSpc>
                <a:spcPct val="107000"/>
              </a:lnSpc>
              <a:spcAft>
                <a:spcPts val="800"/>
              </a:spcAft>
            </a:pPr>
            <a:r>
              <a:rPr lang="en-IN" sz="1600" b="1">
                <a:effectLst/>
                <a:latin typeface="Arial" panose="020B0604020202020204" pitchFamily="34" charset="0"/>
                <a:ea typeface="Calibri" panose="020F0502020204030204" pitchFamily="34" charset="0"/>
                <a:cs typeface="Gautami" panose="020B0502040204020203" pitchFamily="34" charset="0"/>
              </a:rPr>
              <a:t>Using Python for Vegetation Health Detection </a:t>
            </a:r>
            <a:r>
              <a:rPr lang="en-IN" sz="1800">
                <a:effectLst/>
                <a:latin typeface="Arial" panose="020B0604020202020204" pitchFamily="34" charset="0"/>
                <a:ea typeface="Calibri" panose="020F0502020204030204" pitchFamily="34" charset="0"/>
                <a:cs typeface="Gautami" panose="020B0502040204020203" pitchFamily="34" charset="0"/>
              </a:rPr>
              <a:t> </a:t>
            </a:r>
          </a:p>
          <a:p>
            <a:endParaRPr lang="en-US" sz="1600"/>
          </a:p>
        </p:txBody>
      </p:sp>
      <p:grpSp>
        <p:nvGrpSpPr>
          <p:cNvPr id="12" name="Group 11">
            <a:extLst>
              <a:ext uri="{FF2B5EF4-FFF2-40B4-BE49-F238E27FC236}">
                <a16:creationId xmlns:a16="http://schemas.microsoft.com/office/drawing/2014/main" id="{37A6D473-BA8A-8294-3416-ECF12954E496}"/>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DE4FAAA0-2F2C-1D94-99B9-03DA9C774FCE}"/>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52F5A6D9-F4D2-9566-86A0-8C7D4DFB110D}"/>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a:solidFill>
                  <a:srgbClr val="0000FF"/>
                </a:solidFill>
                <a:latin typeface="+mn-lt"/>
              </a:endParaRPr>
            </a:p>
          </p:txBody>
        </p:sp>
        <p:cxnSp>
          <p:nvCxnSpPr>
            <p:cNvPr id="15" name="Straight Connector 14">
              <a:extLst>
                <a:ext uri="{FF2B5EF4-FFF2-40B4-BE49-F238E27FC236}">
                  <a16:creationId xmlns:a16="http://schemas.microsoft.com/office/drawing/2014/main" id="{6B5E6804-6C0F-85EA-77A5-9D1A339EDD9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E54EA73E-CD96-FA84-C557-F27FD0DB99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941" y="1876524"/>
            <a:ext cx="5402580" cy="3708341"/>
          </a:xfrm>
          <a:prstGeom prst="rect">
            <a:avLst/>
          </a:prstGeom>
          <a:noFill/>
          <a:ln>
            <a:noFill/>
          </a:ln>
        </p:spPr>
      </p:pic>
      <p:pic>
        <p:nvPicPr>
          <p:cNvPr id="5" name="Picture 4">
            <a:extLst>
              <a:ext uri="{FF2B5EF4-FFF2-40B4-BE49-F238E27FC236}">
                <a16:creationId xmlns:a16="http://schemas.microsoft.com/office/drawing/2014/main" id="{48FD6965-12A7-7C2A-57CD-3D458CBA4E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72402" y="1816748"/>
            <a:ext cx="4834657" cy="3728782"/>
          </a:xfrm>
          <a:prstGeom prst="rect">
            <a:avLst/>
          </a:prstGeom>
          <a:noFill/>
          <a:ln>
            <a:noFill/>
          </a:ln>
        </p:spPr>
      </p:pic>
    </p:spTree>
    <p:extLst>
      <p:ext uri="{BB962C8B-B14F-4D97-AF65-F5344CB8AC3E}">
        <p14:creationId xmlns:p14="http://schemas.microsoft.com/office/powerpoint/2010/main" val="3669931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719B3-0C1B-5165-BF8A-4C645C4AB6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72C5726-3DE4-AE05-D531-0294C766273B}"/>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IN" sz="2000" b="1">
                <a:solidFill>
                  <a:srgbClr val="484F9E"/>
                </a:solidFill>
              </a:rPr>
              <a:t>Image Processing using teachable machine</a:t>
            </a:r>
            <a:endParaRPr lang="en-US" sz="2000" b="1">
              <a:solidFill>
                <a:srgbClr val="484F9E"/>
              </a:solidFill>
            </a:endParaRPr>
          </a:p>
        </p:txBody>
      </p:sp>
      <p:sp>
        <p:nvSpPr>
          <p:cNvPr id="8" name="Text Placeholder 4">
            <a:extLst>
              <a:ext uri="{FF2B5EF4-FFF2-40B4-BE49-F238E27FC236}">
                <a16:creationId xmlns:a16="http://schemas.microsoft.com/office/drawing/2014/main" id="{CD4097EB-3DA8-CD40-6195-93B7452FBACB}"/>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1904A177-B6A9-2B9C-611C-D810552C0D53}"/>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140D8859-A0A5-230F-087D-5E7C262C2CF9}"/>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77D1E3AA-2AA2-0A01-A5F8-B35950226105}"/>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a:solidFill>
                  <a:srgbClr val="0000FF"/>
                </a:solidFill>
                <a:latin typeface="+mn-lt"/>
              </a:endParaRPr>
            </a:p>
          </p:txBody>
        </p:sp>
        <p:cxnSp>
          <p:nvCxnSpPr>
            <p:cNvPr id="15" name="Straight Connector 14">
              <a:extLst>
                <a:ext uri="{FF2B5EF4-FFF2-40B4-BE49-F238E27FC236}">
                  <a16:creationId xmlns:a16="http://schemas.microsoft.com/office/drawing/2014/main" id="{BD3610CE-F930-7671-6F86-9B7CD2564151}"/>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15D889F5-D20A-B842-43FD-9362D56A48BE}"/>
              </a:ext>
            </a:extLst>
          </p:cNvPr>
          <p:cNvGraphicFramePr/>
          <p:nvPr>
            <p:extLst>
              <p:ext uri="{D42A27DB-BD31-4B8C-83A1-F6EECF244321}">
                <p14:modId xmlns:p14="http://schemas.microsoft.com/office/powerpoint/2010/main" val="216769910"/>
              </p:ext>
            </p:extLst>
          </p:nvPr>
        </p:nvGraphicFramePr>
        <p:xfrm>
          <a:off x="1522962" y="2615336"/>
          <a:ext cx="9146073" cy="3023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C525E8B8-64D5-FE69-12CB-635C34FFBCE5}"/>
              </a:ext>
            </a:extLst>
          </p:cNvPr>
          <p:cNvSpPr txBox="1"/>
          <p:nvPr/>
        </p:nvSpPr>
        <p:spPr>
          <a:xfrm>
            <a:off x="216329" y="1350361"/>
            <a:ext cx="10961744" cy="923330"/>
          </a:xfrm>
          <a:prstGeom prst="rect">
            <a:avLst/>
          </a:prstGeom>
          <a:noFill/>
        </p:spPr>
        <p:txBody>
          <a:bodyPr wrap="square">
            <a:spAutoFit/>
          </a:bodyPr>
          <a:lstStyle/>
          <a:p>
            <a:pPr marL="342900" indent="-342900">
              <a:buFont typeface="Arial" panose="020B0604020202020204" pitchFamily="34" charset="0"/>
              <a:buChar char="•"/>
            </a:pPr>
            <a:r>
              <a:rPr lang="en-US" sz="1800"/>
              <a:t>Teachable Machine uses a straightforward process where users can train a model on their own labeled image dataset.</a:t>
            </a:r>
          </a:p>
          <a:p>
            <a:pPr marL="342900" indent="-342900">
              <a:buFont typeface="Arial" panose="020B0604020202020204" pitchFamily="34" charset="0"/>
              <a:buChar char="•"/>
            </a:pPr>
            <a:r>
              <a:rPr lang="en-US" sz="1800"/>
              <a:t>Process involves the following steps:</a:t>
            </a:r>
            <a:endParaRPr lang="en-IN" sz="1800"/>
          </a:p>
        </p:txBody>
      </p:sp>
    </p:spTree>
    <p:extLst>
      <p:ext uri="{BB962C8B-B14F-4D97-AF65-F5344CB8AC3E}">
        <p14:creationId xmlns:p14="http://schemas.microsoft.com/office/powerpoint/2010/main" val="435136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489C8-A00E-D23E-5F75-87AFF485E3D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8D5F472-5B64-B462-FBFF-6567CEC5C703}"/>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IN" sz="2000" b="1">
                <a:solidFill>
                  <a:srgbClr val="484F9E"/>
                </a:solidFill>
              </a:rPr>
              <a:t>Example: Image Processing using teachable machine </a:t>
            </a:r>
            <a:endParaRPr lang="en-US" sz="2000" b="1">
              <a:solidFill>
                <a:srgbClr val="484F9E"/>
              </a:solidFill>
            </a:endParaRPr>
          </a:p>
          <a:p>
            <a:pPr algn="l"/>
            <a:endParaRPr lang="en-US" sz="2000" b="1">
              <a:solidFill>
                <a:srgbClr val="484F9E"/>
              </a:solidFill>
            </a:endParaRPr>
          </a:p>
        </p:txBody>
      </p:sp>
      <p:sp>
        <p:nvSpPr>
          <p:cNvPr id="8" name="Text Placeholder 4">
            <a:extLst>
              <a:ext uri="{FF2B5EF4-FFF2-40B4-BE49-F238E27FC236}">
                <a16:creationId xmlns:a16="http://schemas.microsoft.com/office/drawing/2014/main" id="{007DF1BB-41A0-A65E-AF00-04C6A86E0FF3}"/>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15F070F-BD6B-AFDB-BD72-18E3718B67E1}"/>
              </a:ext>
            </a:extLst>
          </p:cNvPr>
          <p:cNvSpPr txBox="1"/>
          <p:nvPr/>
        </p:nvSpPr>
        <p:spPr>
          <a:xfrm>
            <a:off x="208214" y="1452500"/>
            <a:ext cx="6771084" cy="4264757"/>
          </a:xfrm>
          <a:prstGeom prst="rect">
            <a:avLst/>
          </a:prstGeom>
          <a:noFill/>
        </p:spPr>
        <p:txBody>
          <a:bodyPr wrap="square">
            <a:spAutoFit/>
          </a:bodyPr>
          <a:lstStyle/>
          <a:p>
            <a:r>
              <a:rPr lang="en-IN" sz="1600" b="1">
                <a:latin typeface="Arial" panose="020B0604020202020204" pitchFamily="34" charset="0"/>
                <a:ea typeface="Calibri" panose="020F0502020204030204" pitchFamily="34" charset="0"/>
                <a:cs typeface="Gautami" panose="020B0502040204020203" pitchFamily="34" charset="0"/>
              </a:rPr>
              <a:t>Example : </a:t>
            </a:r>
            <a:r>
              <a:rPr lang="en-IN" sz="1600" b="1">
                <a:effectLst/>
                <a:latin typeface="Arial" panose="020B0604020202020204" pitchFamily="34" charset="0"/>
                <a:ea typeface="Calibri" panose="020F0502020204030204" pitchFamily="34" charset="0"/>
                <a:cs typeface="Gautami" panose="020B0502040204020203" pitchFamily="34" charset="0"/>
              </a:rPr>
              <a:t>Create an image classification model for waste sorting</a:t>
            </a:r>
            <a:endParaRPr lang="en-US" sz="1600" b="1"/>
          </a:p>
          <a:p>
            <a:pPr marL="285750" indent="-285750">
              <a:buFont typeface="Arial" panose="020B0604020202020204" pitchFamily="34" charset="0"/>
              <a:buChar char="•"/>
            </a:pPr>
            <a:endParaRPr lang="en-US" sz="1600"/>
          </a:p>
          <a:p>
            <a:r>
              <a:rPr lang="en-US" sz="1600" b="1"/>
              <a:t>Step 1</a:t>
            </a:r>
            <a:r>
              <a:rPr lang="en-US" sz="1600"/>
              <a:t>: </a:t>
            </a:r>
            <a:r>
              <a:rPr lang="en-IN" sz="1600">
                <a:latin typeface="Arial" panose="020B0604020202020204" pitchFamily="34" charset="0"/>
                <a:ea typeface="Calibri" panose="020F0502020204030204" pitchFamily="34" charset="0"/>
                <a:cs typeface="Gautami" panose="020B0502040204020203" pitchFamily="34" charset="0"/>
              </a:rPr>
              <a:t>G</a:t>
            </a:r>
            <a:r>
              <a:rPr lang="en-IN" sz="1600">
                <a:effectLst/>
                <a:latin typeface="Arial" panose="020B0604020202020204" pitchFamily="34" charset="0"/>
                <a:ea typeface="Calibri" panose="020F0502020204030204" pitchFamily="34" charset="0"/>
                <a:cs typeface="Gautami" panose="020B0502040204020203" pitchFamily="34" charset="0"/>
              </a:rPr>
              <a:t>ather images for each waste category (Bottles, plastic bags, packaging materials)</a:t>
            </a:r>
          </a:p>
          <a:p>
            <a:endParaRPr lang="en-IN" sz="1600">
              <a:latin typeface="Arial" panose="020B0604020202020204" pitchFamily="34" charset="0"/>
              <a:ea typeface="Calibri" panose="020F0502020204030204" pitchFamily="34" charset="0"/>
              <a:cs typeface="Gautami" panose="020B0502040204020203" pitchFamily="34" charset="0"/>
            </a:endParaRPr>
          </a:p>
          <a:p>
            <a:r>
              <a:rPr lang="en-IN" sz="1600" b="1">
                <a:effectLst/>
                <a:latin typeface="Arial" panose="020B0604020202020204" pitchFamily="34" charset="0"/>
                <a:ea typeface="Calibri" panose="020F0502020204030204" pitchFamily="34" charset="0"/>
                <a:cs typeface="Gautami" panose="020B0502040204020203" pitchFamily="34" charset="0"/>
              </a:rPr>
              <a:t>Step 2</a:t>
            </a:r>
            <a:r>
              <a:rPr lang="en-IN" sz="1600">
                <a:effectLst/>
                <a:latin typeface="Arial" panose="020B0604020202020204" pitchFamily="34" charset="0"/>
                <a:ea typeface="Calibri" panose="020F0502020204030204" pitchFamily="34" charset="0"/>
                <a:cs typeface="Gautami" panose="020B0502040204020203" pitchFamily="34" charset="0"/>
              </a:rPr>
              <a:t>: Training the Model with Teachable Machine </a:t>
            </a:r>
          </a:p>
          <a:p>
            <a:pPr marL="285750" lvl="2" indent="-285750" algn="just">
              <a:lnSpc>
                <a:spcPct val="107000"/>
              </a:lnSpc>
              <a:spcBef>
                <a:spcPts val="600"/>
              </a:spcBef>
              <a:spcAft>
                <a:spcPts val="1400"/>
              </a:spcAft>
              <a:buFont typeface="Arial" panose="020B0604020202020204" pitchFamily="34" charset="0"/>
              <a:buChar char="•"/>
              <a:tabLst>
                <a:tab pos="457200" algn="l"/>
              </a:tabLst>
            </a:pPr>
            <a:r>
              <a:rPr lang="en-US" sz="1600">
                <a:effectLst/>
                <a:latin typeface="Arial" panose="020B0604020202020204" pitchFamily="34" charset="0"/>
                <a:ea typeface="Calibri" panose="020F0502020204030204" pitchFamily="34" charset="0"/>
                <a:cs typeface="Gautami" panose="020B0502040204020203" pitchFamily="34" charset="0"/>
              </a:rPr>
              <a:t>Open Teachable Machine: </a:t>
            </a:r>
          </a:p>
          <a:p>
            <a:pPr lvl="3" algn="just">
              <a:lnSpc>
                <a:spcPct val="107000"/>
              </a:lnSpc>
              <a:spcBef>
                <a:spcPts val="600"/>
              </a:spcBef>
              <a:spcAft>
                <a:spcPts val="1400"/>
              </a:spcAft>
              <a:tabLst>
                <a:tab pos="457200" algn="l"/>
              </a:tabLst>
            </a:pPr>
            <a:r>
              <a:rPr lang="en-US" sz="1600">
                <a:effectLst/>
                <a:latin typeface="Arial" panose="020B0604020202020204" pitchFamily="34" charset="0"/>
                <a:ea typeface="Calibri" panose="020F0502020204030204" pitchFamily="34" charset="0"/>
                <a:cs typeface="Gautami" panose="020B0502040204020203" pitchFamily="34" charset="0"/>
              </a:rPr>
              <a:t>          Go to Teachable Machine.</a:t>
            </a:r>
          </a:p>
          <a:p>
            <a:pPr lvl="3" algn="just">
              <a:lnSpc>
                <a:spcPct val="107000"/>
              </a:lnSpc>
              <a:spcBef>
                <a:spcPts val="600"/>
              </a:spcBef>
              <a:spcAft>
                <a:spcPts val="1400"/>
              </a:spcAft>
              <a:tabLst>
                <a:tab pos="457200" algn="l"/>
              </a:tabLst>
            </a:pPr>
            <a:r>
              <a:rPr lang="en-US" sz="1600">
                <a:latin typeface="Arial" panose="020B0604020202020204" pitchFamily="34" charset="0"/>
                <a:ea typeface="Calibri" panose="020F0502020204030204" pitchFamily="34" charset="0"/>
                <a:cs typeface="Gautami" panose="020B0502040204020203" pitchFamily="34" charset="0"/>
              </a:rPr>
              <a:t>		</a:t>
            </a:r>
            <a:r>
              <a:rPr lang="en-US" sz="1600">
                <a:effectLst/>
                <a:latin typeface="Arial" panose="020B0604020202020204" pitchFamily="34" charset="0"/>
                <a:ea typeface="Calibri" panose="020F0502020204030204" pitchFamily="34" charset="0"/>
                <a:cs typeface="Gautami" panose="020B0502040204020203" pitchFamily="34" charset="0"/>
              </a:rPr>
              <a:t>(https://teachablemachine.withgoogle.com/)	 </a:t>
            </a:r>
          </a:p>
          <a:p>
            <a:pPr lvl="3" algn="just">
              <a:lnSpc>
                <a:spcPct val="107000"/>
              </a:lnSpc>
              <a:spcBef>
                <a:spcPts val="600"/>
              </a:spcBef>
              <a:spcAft>
                <a:spcPts val="1400"/>
              </a:spcAft>
              <a:tabLst>
                <a:tab pos="457200" algn="l"/>
              </a:tabLst>
            </a:pPr>
            <a:r>
              <a:rPr lang="en-US" sz="1600">
                <a:latin typeface="Arial" panose="020B0604020202020204" pitchFamily="34" charset="0"/>
                <a:ea typeface="Calibri" panose="020F0502020204030204" pitchFamily="34" charset="0"/>
                <a:cs typeface="Gautami" panose="020B0502040204020203" pitchFamily="34" charset="0"/>
              </a:rPr>
              <a:t>          </a:t>
            </a:r>
            <a:r>
              <a:rPr lang="en-US" sz="1600">
                <a:effectLst/>
                <a:latin typeface="Arial" panose="020B0604020202020204" pitchFamily="34" charset="0"/>
                <a:ea typeface="Calibri" panose="020F0502020204030204" pitchFamily="34" charset="0"/>
                <a:cs typeface="Gautami" panose="020B0502040204020203" pitchFamily="34" charset="0"/>
              </a:rPr>
              <a:t>Choose the Image Project option and then Standard 			Image Model.</a:t>
            </a:r>
          </a:p>
          <a:p>
            <a:pPr lvl="3" algn="just">
              <a:lnSpc>
                <a:spcPct val="107000"/>
              </a:lnSpc>
              <a:spcBef>
                <a:spcPts val="600"/>
              </a:spcBef>
              <a:spcAft>
                <a:spcPts val="1400"/>
              </a:spcAft>
              <a:tabLst>
                <a:tab pos="457200" algn="l"/>
              </a:tabLst>
            </a:pP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grpSp>
        <p:nvGrpSpPr>
          <p:cNvPr id="12" name="Group 11">
            <a:extLst>
              <a:ext uri="{FF2B5EF4-FFF2-40B4-BE49-F238E27FC236}">
                <a16:creationId xmlns:a16="http://schemas.microsoft.com/office/drawing/2014/main" id="{005919CE-3893-B739-49D6-983A9B44668C}"/>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B9879C5D-920D-62F6-DF6B-DC0018E1C7B7}"/>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7537F141-303E-AFB1-FB70-0C1967397ADD}"/>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a:solidFill>
                  <a:srgbClr val="0000FF"/>
                </a:solidFill>
                <a:latin typeface="+mn-lt"/>
              </a:endParaRPr>
            </a:p>
          </p:txBody>
        </p:sp>
        <p:cxnSp>
          <p:nvCxnSpPr>
            <p:cNvPr id="15" name="Straight Connector 14">
              <a:extLst>
                <a:ext uri="{FF2B5EF4-FFF2-40B4-BE49-F238E27FC236}">
                  <a16:creationId xmlns:a16="http://schemas.microsoft.com/office/drawing/2014/main" id="{F55B0A32-0217-ACE2-CCFF-496E1FC8A147}"/>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3611F1D-2462-47DF-5165-35BF335818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3597" y="2332005"/>
            <a:ext cx="4430188" cy="2193989"/>
          </a:xfrm>
          <a:prstGeom prst="rect">
            <a:avLst/>
          </a:prstGeom>
          <a:noFill/>
          <a:ln>
            <a:noFill/>
          </a:ln>
        </p:spPr>
      </p:pic>
    </p:spTree>
    <p:extLst>
      <p:ext uri="{BB962C8B-B14F-4D97-AF65-F5344CB8AC3E}">
        <p14:creationId xmlns:p14="http://schemas.microsoft.com/office/powerpoint/2010/main" val="3042725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874A4-4D7F-C60E-30D8-F7B7246E28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4EF34B-5DC4-5ECD-0CAE-B231566A10D1}"/>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IN" sz="2000" b="1">
                <a:solidFill>
                  <a:srgbClr val="484F9E"/>
                </a:solidFill>
              </a:rPr>
              <a:t>Example: Image Processing using teachable machine </a:t>
            </a:r>
            <a:endParaRPr lang="en-US" sz="2000" b="1">
              <a:solidFill>
                <a:srgbClr val="484F9E"/>
              </a:solidFill>
            </a:endParaRPr>
          </a:p>
          <a:p>
            <a:pPr algn="l"/>
            <a:endParaRPr lang="en-US" sz="2000" b="1">
              <a:solidFill>
                <a:srgbClr val="484F9E"/>
              </a:solidFill>
            </a:endParaRPr>
          </a:p>
        </p:txBody>
      </p:sp>
      <p:sp>
        <p:nvSpPr>
          <p:cNvPr id="8" name="Text Placeholder 4">
            <a:extLst>
              <a:ext uri="{FF2B5EF4-FFF2-40B4-BE49-F238E27FC236}">
                <a16:creationId xmlns:a16="http://schemas.microsoft.com/office/drawing/2014/main" id="{931409B6-A4B2-A1B3-33E4-AD6750841321}"/>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A4E1896-784A-C325-CC44-389393E281C0}"/>
              </a:ext>
            </a:extLst>
          </p:cNvPr>
          <p:cNvSpPr txBox="1"/>
          <p:nvPr/>
        </p:nvSpPr>
        <p:spPr>
          <a:xfrm>
            <a:off x="208214" y="1452500"/>
            <a:ext cx="9880666" cy="1569660"/>
          </a:xfrm>
          <a:prstGeom prst="rect">
            <a:avLst/>
          </a:prstGeom>
          <a:noFill/>
        </p:spPr>
        <p:txBody>
          <a:bodyPr wrap="square">
            <a:spAutoFit/>
          </a:bodyPr>
          <a:lstStyle/>
          <a:p>
            <a:r>
              <a:rPr lang="en-IN" sz="1600" b="1">
                <a:latin typeface="Arial" panose="020B0604020202020204" pitchFamily="34" charset="0"/>
                <a:ea typeface="Calibri" panose="020F0502020204030204" pitchFamily="34" charset="0"/>
                <a:cs typeface="Gautami" panose="020B0502040204020203" pitchFamily="34" charset="0"/>
              </a:rPr>
              <a:t>Example : </a:t>
            </a:r>
            <a:r>
              <a:rPr lang="en-IN" sz="1600" b="1">
                <a:effectLst/>
                <a:latin typeface="Arial" panose="020B0604020202020204" pitchFamily="34" charset="0"/>
                <a:ea typeface="Calibri" panose="020F0502020204030204" pitchFamily="34" charset="0"/>
                <a:cs typeface="Gautami" panose="020B0502040204020203" pitchFamily="34" charset="0"/>
              </a:rPr>
              <a:t>Create an image classification model for waste sorting</a:t>
            </a:r>
            <a:endParaRPr lang="en-US" sz="1600" b="1"/>
          </a:p>
          <a:p>
            <a:pPr marL="285750" indent="-285750">
              <a:buFont typeface="Arial" panose="020B0604020202020204" pitchFamily="34" charset="0"/>
              <a:buChar char="•"/>
            </a:pPr>
            <a:endParaRPr lang="en-US" sz="1600"/>
          </a:p>
          <a:p>
            <a:r>
              <a:rPr lang="en-US" sz="1600" b="1"/>
              <a:t>Step 3:</a:t>
            </a:r>
            <a:r>
              <a:rPr lang="en-US" sz="1600">
                <a:latin typeface="Arial" panose="020B0604020202020204" pitchFamily="34" charset="0"/>
                <a:ea typeface="Calibri" panose="020F0502020204030204" pitchFamily="34" charset="0"/>
                <a:cs typeface="Gautami" panose="020B0502040204020203" pitchFamily="34" charset="0"/>
              </a:rPr>
              <a:t>	Set Up Classes: </a:t>
            </a:r>
          </a:p>
          <a:p>
            <a:pPr marL="285750" indent="-285750">
              <a:buFont typeface="Arial" panose="020B0604020202020204" pitchFamily="34" charset="0"/>
              <a:buChar char="•"/>
            </a:pPr>
            <a:r>
              <a:rPr lang="en-US" sz="1600">
                <a:latin typeface="Arial" panose="020B0604020202020204" pitchFamily="34" charset="0"/>
                <a:ea typeface="Calibri" panose="020F0502020204030204" pitchFamily="34" charset="0"/>
                <a:cs typeface="Gautami" panose="020B0502040204020203" pitchFamily="34" charset="0"/>
              </a:rPr>
              <a:t>Rename the default class name to “Plastic.”  </a:t>
            </a:r>
          </a:p>
          <a:p>
            <a:pPr marL="285750" indent="-285750">
              <a:buFont typeface="Arial" panose="020B0604020202020204" pitchFamily="34" charset="0"/>
              <a:buChar char="•"/>
            </a:pPr>
            <a:r>
              <a:rPr lang="en-US" sz="1600">
                <a:latin typeface="Arial" panose="020B0604020202020204" pitchFamily="34" charset="0"/>
                <a:ea typeface="Calibri" panose="020F0502020204030204" pitchFamily="34" charset="0"/>
                <a:cs typeface="Gautami" panose="020B0502040204020203" pitchFamily="34" charset="0"/>
              </a:rPr>
              <a:t>Click Add a Class for each waste type if required, and rename them as “Paper,” “Glass,” and “Organic Waste.” </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grpSp>
        <p:nvGrpSpPr>
          <p:cNvPr id="12" name="Group 11">
            <a:extLst>
              <a:ext uri="{FF2B5EF4-FFF2-40B4-BE49-F238E27FC236}">
                <a16:creationId xmlns:a16="http://schemas.microsoft.com/office/drawing/2014/main" id="{3F0AD204-F7E3-806B-154A-84DC3A46AEBB}"/>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E5BE8DD4-A249-2233-7C02-60A6B1DDE174}"/>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94EB80DE-A0B8-9846-95AE-CD6D2148641E}"/>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a:solidFill>
                  <a:srgbClr val="0000FF"/>
                </a:solidFill>
                <a:latin typeface="+mn-lt"/>
              </a:endParaRPr>
            </a:p>
          </p:txBody>
        </p:sp>
        <p:cxnSp>
          <p:nvCxnSpPr>
            <p:cNvPr id="15" name="Straight Connector 14">
              <a:extLst>
                <a:ext uri="{FF2B5EF4-FFF2-40B4-BE49-F238E27FC236}">
                  <a16:creationId xmlns:a16="http://schemas.microsoft.com/office/drawing/2014/main" id="{11E32FA2-4955-647E-E5A0-B81BB269298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2B1A584C-79E2-72E4-E2B8-553B79BC89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744" y="3260324"/>
            <a:ext cx="5731510" cy="1969770"/>
          </a:xfrm>
          <a:prstGeom prst="rect">
            <a:avLst/>
          </a:prstGeom>
          <a:noFill/>
          <a:ln>
            <a:noFill/>
          </a:ln>
        </p:spPr>
      </p:pic>
      <p:pic>
        <p:nvPicPr>
          <p:cNvPr id="5" name="Picture 4">
            <a:extLst>
              <a:ext uri="{FF2B5EF4-FFF2-40B4-BE49-F238E27FC236}">
                <a16:creationId xmlns:a16="http://schemas.microsoft.com/office/drawing/2014/main" id="{95E3D081-1D6B-74B8-02F7-4986DC9C561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3085" y="3260324"/>
            <a:ext cx="4404995" cy="1969770"/>
          </a:xfrm>
          <a:prstGeom prst="rect">
            <a:avLst/>
          </a:prstGeom>
          <a:noFill/>
          <a:ln>
            <a:noFill/>
          </a:ln>
        </p:spPr>
      </p:pic>
    </p:spTree>
    <p:extLst>
      <p:ext uri="{BB962C8B-B14F-4D97-AF65-F5344CB8AC3E}">
        <p14:creationId xmlns:p14="http://schemas.microsoft.com/office/powerpoint/2010/main" val="1204580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E269A-F057-6D1E-BAC6-A70051491F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154256-EDF4-703C-4513-3AA05232C383}"/>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IN" sz="2000" b="1">
                <a:solidFill>
                  <a:srgbClr val="484F9E"/>
                </a:solidFill>
              </a:rPr>
              <a:t>Example: Image Processing using teachable machine </a:t>
            </a:r>
            <a:endParaRPr lang="en-US" sz="2000" b="1">
              <a:solidFill>
                <a:srgbClr val="484F9E"/>
              </a:solidFill>
            </a:endParaRPr>
          </a:p>
          <a:p>
            <a:pPr algn="l"/>
            <a:endParaRPr lang="en-US" sz="2000" b="1">
              <a:solidFill>
                <a:srgbClr val="484F9E"/>
              </a:solidFill>
            </a:endParaRPr>
          </a:p>
        </p:txBody>
      </p:sp>
      <p:sp>
        <p:nvSpPr>
          <p:cNvPr id="8" name="Text Placeholder 4">
            <a:extLst>
              <a:ext uri="{FF2B5EF4-FFF2-40B4-BE49-F238E27FC236}">
                <a16:creationId xmlns:a16="http://schemas.microsoft.com/office/drawing/2014/main" id="{58C87451-DAD9-147F-1460-85FB549592B6}"/>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7728332-CC01-BA75-CD28-7F55FBF0CFC3}"/>
              </a:ext>
            </a:extLst>
          </p:cNvPr>
          <p:cNvSpPr txBox="1"/>
          <p:nvPr/>
        </p:nvSpPr>
        <p:spPr>
          <a:xfrm>
            <a:off x="208214" y="1452500"/>
            <a:ext cx="5887786" cy="2800767"/>
          </a:xfrm>
          <a:prstGeom prst="rect">
            <a:avLst/>
          </a:prstGeom>
          <a:noFill/>
        </p:spPr>
        <p:txBody>
          <a:bodyPr wrap="square">
            <a:spAutoFit/>
          </a:bodyPr>
          <a:lstStyle/>
          <a:p>
            <a:r>
              <a:rPr lang="en-IN" sz="1600" b="1">
                <a:latin typeface="Arial" panose="020B0604020202020204" pitchFamily="34" charset="0"/>
                <a:ea typeface="Calibri" panose="020F0502020204030204" pitchFamily="34" charset="0"/>
                <a:cs typeface="Gautami" panose="020B0502040204020203" pitchFamily="34" charset="0"/>
              </a:rPr>
              <a:t>Example : </a:t>
            </a:r>
            <a:r>
              <a:rPr lang="en-IN" sz="1600" b="1">
                <a:effectLst/>
                <a:latin typeface="Arial" panose="020B0604020202020204" pitchFamily="34" charset="0"/>
                <a:ea typeface="Calibri" panose="020F0502020204030204" pitchFamily="34" charset="0"/>
                <a:cs typeface="Gautami" panose="020B0502040204020203" pitchFamily="34" charset="0"/>
              </a:rPr>
              <a:t>Create an image classification model for waste sorting</a:t>
            </a:r>
            <a:endParaRPr lang="en-US" sz="1600" b="1"/>
          </a:p>
          <a:p>
            <a:pPr marL="285750" indent="-285750">
              <a:buFont typeface="Arial" panose="020B0604020202020204" pitchFamily="34" charset="0"/>
              <a:buChar char="•"/>
            </a:pPr>
            <a:endParaRPr lang="en-US" sz="1600"/>
          </a:p>
          <a:p>
            <a:r>
              <a:rPr lang="en-US" sz="1600" b="1"/>
              <a:t>Step 4: Upload Images: </a:t>
            </a:r>
          </a:p>
          <a:p>
            <a:r>
              <a:rPr lang="en-US" sz="1600" b="1"/>
              <a:t>	</a:t>
            </a:r>
            <a:r>
              <a:rPr lang="en-US" sz="1600"/>
              <a:t>For each class, upload your prepared images. </a:t>
            </a:r>
          </a:p>
          <a:p>
            <a:r>
              <a:rPr lang="en-US" sz="1600"/>
              <a:t>	Ensure that each waste type has enough examples 	for the model to learn distinct features.  </a:t>
            </a:r>
          </a:p>
          <a:p>
            <a:endParaRPr lang="en-US" sz="1600" b="1"/>
          </a:p>
          <a:p>
            <a:r>
              <a:rPr lang="en-US" sz="1600" b="1"/>
              <a:t>Step 5:Train the Model: </a:t>
            </a:r>
          </a:p>
          <a:p>
            <a:r>
              <a:rPr lang="en-US" sz="1600" b="1"/>
              <a:t>	</a:t>
            </a:r>
            <a:r>
              <a:rPr lang="en-US" sz="1600"/>
              <a:t>After the images are uploaded and categorized, click 	on the Train Model button. </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grpSp>
        <p:nvGrpSpPr>
          <p:cNvPr id="12" name="Group 11">
            <a:extLst>
              <a:ext uri="{FF2B5EF4-FFF2-40B4-BE49-F238E27FC236}">
                <a16:creationId xmlns:a16="http://schemas.microsoft.com/office/drawing/2014/main" id="{70E7A9C4-A074-E022-E053-D2349AD86875}"/>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AC011BEC-FB50-F27C-3654-6FD48F8C1A4E}"/>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2528BC05-C1F5-BA42-AE89-FA7CE016CF08}"/>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a:solidFill>
                  <a:srgbClr val="0000FF"/>
                </a:solidFill>
                <a:latin typeface="+mn-lt"/>
              </a:endParaRPr>
            </a:p>
          </p:txBody>
        </p:sp>
        <p:cxnSp>
          <p:nvCxnSpPr>
            <p:cNvPr id="15" name="Straight Connector 14">
              <a:extLst>
                <a:ext uri="{FF2B5EF4-FFF2-40B4-BE49-F238E27FC236}">
                  <a16:creationId xmlns:a16="http://schemas.microsoft.com/office/drawing/2014/main" id="{A942F66B-B587-9A64-298F-DF2FF524119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45B8E68-8A40-AC9E-0CD4-D4F3E33CD2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7936" y="1811571"/>
            <a:ext cx="5731510" cy="2897505"/>
          </a:xfrm>
          <a:prstGeom prst="rect">
            <a:avLst/>
          </a:prstGeom>
          <a:noFill/>
          <a:ln>
            <a:noFill/>
          </a:ln>
        </p:spPr>
      </p:pic>
    </p:spTree>
    <p:extLst>
      <p:ext uri="{BB962C8B-B14F-4D97-AF65-F5344CB8AC3E}">
        <p14:creationId xmlns:p14="http://schemas.microsoft.com/office/powerpoint/2010/main" val="4039702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8FAF0-D766-CDAA-8DA9-46C54B1EC6B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8C6304-CF9D-736F-4623-B08724E4B5B1}"/>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IN" sz="2000" b="1">
                <a:solidFill>
                  <a:srgbClr val="484F9E"/>
                </a:solidFill>
              </a:rPr>
              <a:t>Example: Image Processing using teachable machine </a:t>
            </a:r>
            <a:endParaRPr lang="en-US" sz="2000" b="1">
              <a:solidFill>
                <a:srgbClr val="484F9E"/>
              </a:solidFill>
            </a:endParaRPr>
          </a:p>
          <a:p>
            <a:pPr algn="l"/>
            <a:endParaRPr lang="en-US" sz="2000" b="1">
              <a:solidFill>
                <a:srgbClr val="484F9E"/>
              </a:solidFill>
            </a:endParaRPr>
          </a:p>
        </p:txBody>
      </p:sp>
      <p:sp>
        <p:nvSpPr>
          <p:cNvPr id="8" name="Text Placeholder 4">
            <a:extLst>
              <a:ext uri="{FF2B5EF4-FFF2-40B4-BE49-F238E27FC236}">
                <a16:creationId xmlns:a16="http://schemas.microsoft.com/office/drawing/2014/main" id="{35C9C33B-DCD0-8D22-98D1-07167FD79246}"/>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C424BB6-C66B-E72C-81AB-9545A8F4896F}"/>
              </a:ext>
            </a:extLst>
          </p:cNvPr>
          <p:cNvSpPr txBox="1"/>
          <p:nvPr/>
        </p:nvSpPr>
        <p:spPr>
          <a:xfrm>
            <a:off x="208214" y="1452500"/>
            <a:ext cx="5887786" cy="2062103"/>
          </a:xfrm>
          <a:prstGeom prst="rect">
            <a:avLst/>
          </a:prstGeom>
          <a:noFill/>
        </p:spPr>
        <p:txBody>
          <a:bodyPr wrap="square">
            <a:spAutoFit/>
          </a:bodyPr>
          <a:lstStyle/>
          <a:p>
            <a:r>
              <a:rPr lang="en-IN" sz="1600" b="1">
                <a:latin typeface="Arial" panose="020B0604020202020204" pitchFamily="34" charset="0"/>
                <a:ea typeface="Calibri" panose="020F0502020204030204" pitchFamily="34" charset="0"/>
                <a:cs typeface="Gautami" panose="020B0502040204020203" pitchFamily="34" charset="0"/>
              </a:rPr>
              <a:t>Example : </a:t>
            </a:r>
            <a:r>
              <a:rPr lang="en-IN" sz="1600" b="1">
                <a:effectLst/>
                <a:latin typeface="Arial" panose="020B0604020202020204" pitchFamily="34" charset="0"/>
                <a:ea typeface="Calibri" panose="020F0502020204030204" pitchFamily="34" charset="0"/>
                <a:cs typeface="Gautami" panose="020B0502040204020203" pitchFamily="34" charset="0"/>
              </a:rPr>
              <a:t>Create an image classification model for waste sorting</a:t>
            </a:r>
            <a:endParaRPr lang="en-US" sz="1600" b="1"/>
          </a:p>
          <a:p>
            <a:pPr marL="285750" indent="-285750">
              <a:buFont typeface="Arial" panose="020B0604020202020204" pitchFamily="34" charset="0"/>
              <a:buChar char="•"/>
            </a:pPr>
            <a:endParaRPr lang="en-US" sz="1600"/>
          </a:p>
          <a:p>
            <a:r>
              <a:rPr lang="en-US" sz="1600" b="1"/>
              <a:t>Step 6: Testing the Model: </a:t>
            </a:r>
          </a:p>
          <a:p>
            <a:r>
              <a:rPr lang="en-US" sz="1600" b="1"/>
              <a:t>	</a:t>
            </a:r>
            <a:r>
              <a:rPr lang="en-US" sz="1600"/>
              <a:t>Test the model by uploading or using the webcam to 	capture new images of each waste type. </a:t>
            </a:r>
          </a:p>
          <a:p>
            <a:endParaRPr lang="en-US" sz="1600"/>
          </a:p>
          <a:p>
            <a:r>
              <a:rPr lang="en-US" sz="1600"/>
              <a:t>	The model will display predictions.</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grpSp>
        <p:nvGrpSpPr>
          <p:cNvPr id="12" name="Group 11">
            <a:extLst>
              <a:ext uri="{FF2B5EF4-FFF2-40B4-BE49-F238E27FC236}">
                <a16:creationId xmlns:a16="http://schemas.microsoft.com/office/drawing/2014/main" id="{FFDAAF76-0BBD-F5C2-9069-AB53021509D7}"/>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4E79BEBD-11CF-3DFA-100B-C33150A3FC2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8277CCD3-ACB6-2DB5-5DBD-CB3F66A44DC0}"/>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a:solidFill>
                  <a:srgbClr val="0000FF"/>
                </a:solidFill>
                <a:latin typeface="+mn-lt"/>
              </a:endParaRPr>
            </a:p>
          </p:txBody>
        </p:sp>
        <p:cxnSp>
          <p:nvCxnSpPr>
            <p:cNvPr id="15" name="Straight Connector 14">
              <a:extLst>
                <a:ext uri="{FF2B5EF4-FFF2-40B4-BE49-F238E27FC236}">
                  <a16:creationId xmlns:a16="http://schemas.microsoft.com/office/drawing/2014/main" id="{788BF034-0926-AE92-2B15-8F1FE58C7E62}"/>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66AEECD6-967A-B8CC-66EA-5AFD966BF5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8496" y="2106488"/>
            <a:ext cx="5428563" cy="2816860"/>
          </a:xfrm>
          <a:prstGeom prst="rect">
            <a:avLst/>
          </a:prstGeom>
          <a:noFill/>
          <a:ln>
            <a:noFill/>
          </a:ln>
        </p:spPr>
      </p:pic>
    </p:spTree>
    <p:extLst>
      <p:ext uri="{BB962C8B-B14F-4D97-AF65-F5344CB8AC3E}">
        <p14:creationId xmlns:p14="http://schemas.microsoft.com/office/powerpoint/2010/main" val="2774513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930230" y="3472423"/>
            <a:ext cx="5712541" cy="523220"/>
          </a:xfrm>
          <a:prstGeom prst="rect">
            <a:avLst/>
          </a:prstGeom>
          <a:noFill/>
        </p:spPr>
        <p:txBody>
          <a:bodyPr wrap="square" rtlCol="0" anchor="ctr">
            <a:spAutoFit/>
          </a:bodyPr>
          <a:lstStyle/>
          <a:p>
            <a:r>
              <a:rPr lang="en-IN" sz="2800">
                <a:solidFill>
                  <a:srgbClr val="242424"/>
                </a:solidFill>
                <a:latin typeface="Aptos Narrow" panose="020B0004020202020204" pitchFamily="34" charset="0"/>
              </a:rPr>
              <a:t>Image Processing</a:t>
            </a:r>
            <a:endParaRPr lang="en-US" sz="3200">
              <a:solidFill>
                <a:schemeClr val="tx1"/>
              </a:solidFill>
            </a:endParaRP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732335" y="3251433"/>
            <a:ext cx="1023565" cy="1267430"/>
            <a:chOff x="2138735" y="3162533"/>
            <a:chExt cx="1023565" cy="1267430"/>
          </a:xfrm>
        </p:grpSpPr>
        <p:sp>
          <p:nvSpPr>
            <p:cNvPr id="13" name="TextBox 12">
              <a:extLst>
                <a:ext uri="{FF2B5EF4-FFF2-40B4-BE49-F238E27FC236}">
                  <a16:creationId xmlns:a16="http://schemas.microsoft.com/office/drawing/2014/main" id="{AD7940F8-47B2-3605-4FFD-62224135AD9A}"/>
                </a:ext>
              </a:extLst>
            </p:cNvPr>
            <p:cNvSpPr txBox="1"/>
            <p:nvPr/>
          </p:nvSpPr>
          <p:spPr>
            <a:xfrm>
              <a:off x="2138735" y="3162533"/>
              <a:ext cx="1023565" cy="553998"/>
            </a:xfrm>
            <a:prstGeom prst="rect">
              <a:avLst/>
            </a:prstGeom>
            <a:noFill/>
          </p:spPr>
          <p:txBody>
            <a:bodyPr wrap="square" rtlCol="0">
              <a:spAutoFit/>
            </a:bodyPr>
            <a:lstStyle/>
            <a:p>
              <a:r>
                <a:rPr lang="en-US" sz="3000" b="1">
                  <a:solidFill>
                    <a:schemeClr val="bg1"/>
                  </a:solidFill>
                </a:rPr>
                <a:t>Unit</a:t>
              </a:r>
            </a:p>
          </p:txBody>
        </p:sp>
        <p:sp>
          <p:nvSpPr>
            <p:cNvPr id="8" name="TextBox 7">
              <a:extLst>
                <a:ext uri="{FF2B5EF4-FFF2-40B4-BE49-F238E27FC236}">
                  <a16:creationId xmlns:a16="http://schemas.microsoft.com/office/drawing/2014/main" id="{867A801B-F1E2-4D3C-C8D7-74B4B5E5C5D1}"/>
                </a:ext>
              </a:extLst>
            </p:cNvPr>
            <p:cNvSpPr txBox="1"/>
            <p:nvPr/>
          </p:nvSpPr>
          <p:spPr>
            <a:xfrm>
              <a:off x="2395910" y="3645133"/>
              <a:ext cx="509215" cy="784830"/>
            </a:xfrm>
            <a:prstGeom prst="rect">
              <a:avLst/>
            </a:prstGeom>
            <a:noFill/>
          </p:spPr>
          <p:txBody>
            <a:bodyPr wrap="square" rtlCol="0">
              <a:spAutoFit/>
            </a:bodyPr>
            <a:lstStyle/>
            <a:p>
              <a:pPr algn="ctr"/>
              <a:r>
                <a:rPr lang="en-US" sz="4500" b="1">
                  <a:solidFill>
                    <a:schemeClr val="bg1"/>
                  </a:solidFill>
                </a:rPr>
                <a:t>6</a:t>
              </a:r>
            </a:p>
          </p:txBody>
        </p:sp>
      </p:grpSp>
    </p:spTree>
    <p:extLst>
      <p:ext uri="{BB962C8B-B14F-4D97-AF65-F5344CB8AC3E}">
        <p14:creationId xmlns:p14="http://schemas.microsoft.com/office/powerpoint/2010/main" val="3781132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B1EF7-F63B-B539-9D11-508F9C77D82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D363D6-41D6-4052-5160-A1EB26617C67}"/>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IN" sz="2000" b="1">
                <a:solidFill>
                  <a:srgbClr val="484F9E"/>
                </a:solidFill>
              </a:rPr>
              <a:t>Applications of Image Processing with Green Technology and Sustainability </a:t>
            </a:r>
            <a:endParaRPr lang="en-US" sz="2000" b="1">
              <a:solidFill>
                <a:srgbClr val="484F9E"/>
              </a:solidFill>
            </a:endParaRPr>
          </a:p>
          <a:p>
            <a:pPr algn="l"/>
            <a:endParaRPr lang="en-US" sz="2000" b="1">
              <a:solidFill>
                <a:srgbClr val="484F9E"/>
              </a:solidFill>
            </a:endParaRPr>
          </a:p>
        </p:txBody>
      </p:sp>
      <p:sp>
        <p:nvSpPr>
          <p:cNvPr id="8" name="Text Placeholder 4">
            <a:extLst>
              <a:ext uri="{FF2B5EF4-FFF2-40B4-BE49-F238E27FC236}">
                <a16:creationId xmlns:a16="http://schemas.microsoft.com/office/drawing/2014/main" id="{469D6D8C-BD00-3723-F911-3D28A0D65E5B}"/>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5F55D54-7410-461C-2655-C66B32752E1D}"/>
              </a:ext>
            </a:extLst>
          </p:cNvPr>
          <p:cNvSpPr txBox="1"/>
          <p:nvPr/>
        </p:nvSpPr>
        <p:spPr>
          <a:xfrm>
            <a:off x="208214" y="1452500"/>
            <a:ext cx="5887786" cy="3539430"/>
          </a:xfrm>
          <a:prstGeom prst="rect">
            <a:avLst/>
          </a:prstGeom>
          <a:noFill/>
        </p:spPr>
        <p:txBody>
          <a:bodyPr wrap="square">
            <a:spAutoFit/>
          </a:bodyPr>
          <a:lstStyle/>
          <a:p>
            <a:r>
              <a:rPr lang="en-US" sz="1600" b="1">
                <a:latin typeface="Arial" panose="020B0604020202020204" pitchFamily="34" charset="0"/>
                <a:ea typeface="Calibri" panose="020F0502020204030204" pitchFamily="34" charset="0"/>
                <a:cs typeface="Gautami" panose="020B0502040204020203" pitchFamily="34" charset="0"/>
              </a:rPr>
              <a:t>1. Precision Agriculture: Enhancing Farming with Image Processing</a:t>
            </a:r>
          </a:p>
          <a:p>
            <a:endParaRPr lang="en-US" sz="1600" b="1">
              <a:latin typeface="Arial" panose="020B0604020202020204" pitchFamily="34" charset="0"/>
              <a:ea typeface="Calibri" panose="020F0502020204030204" pitchFamily="34" charset="0"/>
              <a:cs typeface="Gautami" panose="020B0502040204020203" pitchFamily="34" charset="0"/>
            </a:endParaRPr>
          </a:p>
          <a:p>
            <a:pPr marL="285750" indent="-285750">
              <a:buFont typeface="Arial" panose="020B0604020202020204" pitchFamily="34" charset="0"/>
              <a:buChar char="•"/>
            </a:pPr>
            <a:r>
              <a:rPr lang="en-US" sz="1600" b="1">
                <a:latin typeface="Arial" panose="020B0604020202020204" pitchFamily="34" charset="0"/>
                <a:ea typeface="Calibri" panose="020F0502020204030204" pitchFamily="34" charset="0"/>
                <a:cs typeface="Gautami" panose="020B0502040204020203" pitchFamily="34" charset="0"/>
              </a:rPr>
              <a:t>Crop Monitoring:</a:t>
            </a:r>
          </a:p>
          <a:p>
            <a:pPr lvl="2"/>
            <a:r>
              <a:rPr lang="en-US" sz="1600">
                <a:latin typeface="Arial" panose="020B0604020202020204" pitchFamily="34" charset="0"/>
                <a:ea typeface="Calibri" panose="020F0502020204030204" pitchFamily="34" charset="0"/>
                <a:cs typeface="Gautami" panose="020B0502040204020203" pitchFamily="34" charset="0"/>
              </a:rPr>
              <a:t>	Monitors crop health and detects diseases early 	using satellite or drone images.</a:t>
            </a:r>
          </a:p>
          <a:p>
            <a:endParaRPr lang="en-US" sz="1600" b="1">
              <a:latin typeface="Arial" panose="020B0604020202020204" pitchFamily="34" charset="0"/>
              <a:ea typeface="Calibri" panose="020F0502020204030204" pitchFamily="34" charset="0"/>
              <a:cs typeface="Gautami" panose="020B0502040204020203" pitchFamily="34" charset="0"/>
            </a:endParaRPr>
          </a:p>
          <a:p>
            <a:pPr marL="285750" indent="-285750">
              <a:buFont typeface="Arial" panose="020B0604020202020204" pitchFamily="34" charset="0"/>
              <a:buChar char="•"/>
            </a:pPr>
            <a:r>
              <a:rPr lang="en-US" sz="1600" b="1">
                <a:latin typeface="Arial" panose="020B0604020202020204" pitchFamily="34" charset="0"/>
                <a:ea typeface="Calibri" panose="020F0502020204030204" pitchFamily="34" charset="0"/>
                <a:cs typeface="Gautami" panose="020B0502040204020203" pitchFamily="34" charset="0"/>
              </a:rPr>
              <a:t>Water and Fertilizer Management:</a:t>
            </a:r>
          </a:p>
          <a:p>
            <a:r>
              <a:rPr lang="en-US" sz="1600">
                <a:latin typeface="Arial" panose="020B0604020202020204" pitchFamily="34" charset="0"/>
                <a:ea typeface="Calibri" panose="020F0502020204030204" pitchFamily="34" charset="0"/>
                <a:cs typeface="Gautami" panose="020B0502040204020203" pitchFamily="34" charset="0"/>
              </a:rPr>
              <a:t>	Optimizes water and nutrient distribution based on 	soil and crop conditions.</a:t>
            </a:r>
          </a:p>
          <a:p>
            <a:endParaRPr lang="en-US" sz="1600" b="1">
              <a:latin typeface="Arial" panose="020B0604020202020204" pitchFamily="34" charset="0"/>
              <a:ea typeface="Calibri" panose="020F0502020204030204" pitchFamily="34" charset="0"/>
              <a:cs typeface="Gautami" panose="020B0502040204020203" pitchFamily="34" charset="0"/>
            </a:endParaRPr>
          </a:p>
          <a:p>
            <a:pPr marL="285750" indent="-285750">
              <a:buFont typeface="Arial" panose="020B0604020202020204" pitchFamily="34" charset="0"/>
              <a:buChar char="•"/>
            </a:pPr>
            <a:r>
              <a:rPr lang="en-US" sz="1600" b="1">
                <a:latin typeface="Arial" panose="020B0604020202020204" pitchFamily="34" charset="0"/>
                <a:ea typeface="Calibri" panose="020F0502020204030204" pitchFamily="34" charset="0"/>
                <a:cs typeface="Gautami" panose="020B0502040204020203" pitchFamily="34" charset="0"/>
              </a:rPr>
              <a:t>Yield Prediction:</a:t>
            </a:r>
          </a:p>
          <a:p>
            <a:pPr lvl="1"/>
            <a:r>
              <a:rPr lang="en-US" sz="1600">
                <a:latin typeface="Arial" panose="020B0604020202020204" pitchFamily="34" charset="0"/>
                <a:ea typeface="Calibri" panose="020F0502020204030204" pitchFamily="34" charset="0"/>
                <a:cs typeface="Gautami" panose="020B0502040204020203" pitchFamily="34" charset="0"/>
              </a:rPr>
              <a:t>	Analyzes past and current crop images to forecast 	yields more accurately.</a:t>
            </a:r>
          </a:p>
        </p:txBody>
      </p:sp>
      <p:grpSp>
        <p:nvGrpSpPr>
          <p:cNvPr id="12" name="Group 11">
            <a:extLst>
              <a:ext uri="{FF2B5EF4-FFF2-40B4-BE49-F238E27FC236}">
                <a16:creationId xmlns:a16="http://schemas.microsoft.com/office/drawing/2014/main" id="{EDF55421-006D-3BCC-FF8F-04FEE52D79FC}"/>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D8455C0E-3C5A-25E2-FF8B-8BBF64CFEA1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F39D145E-A46E-30FC-880F-0E7F1C9E2DCC}"/>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a:solidFill>
                    <a:srgbClr val="0000FF"/>
                  </a:solidFill>
                  <a:latin typeface="+mn-lt"/>
                </a:rPr>
                <a:t>https://www.farm21.com/understanding-precision-farming-metrics-and-how-you-can-benefit-from-them/</a:t>
              </a:r>
            </a:p>
          </p:txBody>
        </p:sp>
        <p:cxnSp>
          <p:nvCxnSpPr>
            <p:cNvPr id="15" name="Straight Connector 14">
              <a:extLst>
                <a:ext uri="{FF2B5EF4-FFF2-40B4-BE49-F238E27FC236}">
                  <a16:creationId xmlns:a16="http://schemas.microsoft.com/office/drawing/2014/main" id="{BA630A92-CAD1-44B8-3473-8C434BE9A0B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AutoShape 2" descr="Precision agriculture cycle">
            <a:extLst>
              <a:ext uri="{FF2B5EF4-FFF2-40B4-BE49-F238E27FC236}">
                <a16:creationId xmlns:a16="http://schemas.microsoft.com/office/drawing/2014/main" id="{390F3DD2-F6F8-0BAE-5A6E-D7ED83641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FD796CE-6CBE-36FA-83F2-87815A5FE5F7}"/>
              </a:ext>
            </a:extLst>
          </p:cNvPr>
          <p:cNvPicPr>
            <a:picLocks noChangeAspect="1"/>
          </p:cNvPicPr>
          <p:nvPr/>
        </p:nvPicPr>
        <p:blipFill>
          <a:blip r:embed="rId3"/>
          <a:stretch>
            <a:fillRect/>
          </a:stretch>
        </p:blipFill>
        <p:spPr>
          <a:xfrm>
            <a:off x="8349700" y="1695207"/>
            <a:ext cx="3416202" cy="3296723"/>
          </a:xfrm>
          <a:prstGeom prst="rect">
            <a:avLst/>
          </a:prstGeom>
        </p:spPr>
      </p:pic>
    </p:spTree>
    <p:extLst>
      <p:ext uri="{BB962C8B-B14F-4D97-AF65-F5344CB8AC3E}">
        <p14:creationId xmlns:p14="http://schemas.microsoft.com/office/powerpoint/2010/main" val="1916334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C6E6A-293C-15A3-87AD-82DD4BF32F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DB83E2-96E6-2ED6-908D-B3C8E6435E1D}"/>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IN" sz="2000" b="1">
                <a:solidFill>
                  <a:srgbClr val="484F9E"/>
                </a:solidFill>
              </a:rPr>
              <a:t>Applications of Image Processing with Green Technology and Sustainability </a:t>
            </a:r>
            <a:endParaRPr lang="en-US" sz="2000" b="1">
              <a:solidFill>
                <a:srgbClr val="484F9E"/>
              </a:solidFill>
            </a:endParaRPr>
          </a:p>
          <a:p>
            <a:pPr algn="l"/>
            <a:endParaRPr lang="en-US" sz="2000" b="1">
              <a:solidFill>
                <a:srgbClr val="484F9E"/>
              </a:solidFill>
            </a:endParaRPr>
          </a:p>
        </p:txBody>
      </p:sp>
      <p:sp>
        <p:nvSpPr>
          <p:cNvPr id="8" name="Text Placeholder 4">
            <a:extLst>
              <a:ext uri="{FF2B5EF4-FFF2-40B4-BE49-F238E27FC236}">
                <a16:creationId xmlns:a16="http://schemas.microsoft.com/office/drawing/2014/main" id="{7216A11E-9C11-CC09-6C7C-492C4F4AB003}"/>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7156754-47A0-F4C0-317B-9EECFA7D784D}"/>
              </a:ext>
            </a:extLst>
          </p:cNvPr>
          <p:cNvSpPr txBox="1"/>
          <p:nvPr/>
        </p:nvSpPr>
        <p:spPr>
          <a:xfrm>
            <a:off x="208213" y="1452500"/>
            <a:ext cx="6444513" cy="3785652"/>
          </a:xfrm>
          <a:prstGeom prst="rect">
            <a:avLst/>
          </a:prstGeom>
          <a:noFill/>
        </p:spPr>
        <p:txBody>
          <a:bodyPr wrap="square">
            <a:spAutoFit/>
          </a:bodyPr>
          <a:lstStyle/>
          <a:p>
            <a:r>
              <a:rPr lang="en-US" sz="1600" b="1">
                <a:latin typeface="Arial" panose="020B0604020202020204" pitchFamily="34" charset="0"/>
                <a:ea typeface="Calibri" panose="020F0502020204030204" pitchFamily="34" charset="0"/>
                <a:cs typeface="Gautami" panose="020B0502040204020203" pitchFamily="34" charset="0"/>
              </a:rPr>
              <a:t>2. Forest and Wildlife Conservation</a:t>
            </a:r>
          </a:p>
          <a:p>
            <a:pPr marL="285750" indent="-285750">
              <a:buFont typeface="Arial" panose="020B0604020202020204" pitchFamily="34" charset="0"/>
              <a:buChar char="•"/>
            </a:pPr>
            <a:r>
              <a:rPr lang="en-US" sz="1600" b="1">
                <a:latin typeface="Arial" panose="020B0604020202020204" pitchFamily="34" charset="0"/>
                <a:ea typeface="Calibri" panose="020F0502020204030204" pitchFamily="34" charset="0"/>
                <a:cs typeface="Gautami" panose="020B0502040204020203" pitchFamily="34" charset="0"/>
              </a:rPr>
              <a:t>Deforestation Monitoring:</a:t>
            </a:r>
          </a:p>
          <a:p>
            <a:pPr lvl="1"/>
            <a:r>
              <a:rPr lang="en-US" sz="1600">
                <a:latin typeface="Arial" panose="020B0604020202020204" pitchFamily="34" charset="0"/>
                <a:ea typeface="Calibri" panose="020F0502020204030204" pitchFamily="34" charset="0"/>
                <a:cs typeface="Gautami" panose="020B0502040204020203" pitchFamily="34" charset="0"/>
              </a:rPr>
              <a:t>	Track deforestation and changes in forest cover over 	time.</a:t>
            </a:r>
          </a:p>
          <a:p>
            <a:pPr lvl="1"/>
            <a:r>
              <a:rPr lang="en-US" sz="1600">
                <a:latin typeface="Arial" panose="020B0604020202020204" pitchFamily="34" charset="0"/>
                <a:ea typeface="Calibri" panose="020F0502020204030204" pitchFamily="34" charset="0"/>
                <a:cs typeface="Gautami" panose="020B0502040204020203" pitchFamily="34" charset="0"/>
              </a:rPr>
              <a:t>	Identify illegal logging and allows timely 	interventions.</a:t>
            </a:r>
          </a:p>
          <a:p>
            <a:endParaRPr lang="en-US" sz="1600" b="1">
              <a:latin typeface="Arial" panose="020B0604020202020204" pitchFamily="34" charset="0"/>
              <a:ea typeface="Calibri" panose="020F0502020204030204" pitchFamily="34" charset="0"/>
              <a:cs typeface="Gautami" panose="020B0502040204020203" pitchFamily="34" charset="0"/>
            </a:endParaRPr>
          </a:p>
          <a:p>
            <a:pPr marL="285750" indent="-285750">
              <a:buFont typeface="Arial" panose="020B0604020202020204" pitchFamily="34" charset="0"/>
              <a:buChar char="•"/>
            </a:pPr>
            <a:r>
              <a:rPr lang="en-US" sz="1600" b="1">
                <a:latin typeface="Arial" panose="020B0604020202020204" pitchFamily="34" charset="0"/>
                <a:ea typeface="Calibri" panose="020F0502020204030204" pitchFamily="34" charset="0"/>
                <a:cs typeface="Gautami" panose="020B0502040204020203" pitchFamily="34" charset="0"/>
              </a:rPr>
              <a:t>Wildlife Tracking</a:t>
            </a:r>
          </a:p>
          <a:p>
            <a:r>
              <a:rPr lang="en-US" sz="1600">
                <a:latin typeface="Arial" panose="020B0604020202020204" pitchFamily="34" charset="0"/>
                <a:ea typeface="Calibri" panose="020F0502020204030204" pitchFamily="34" charset="0"/>
                <a:cs typeface="Gautami" panose="020B0502040204020203" pitchFamily="34" charset="0"/>
              </a:rPr>
              <a:t>	Drones and camera traps provide insights into species 	distributions, population dynamics, and 	behaviors.</a:t>
            </a:r>
          </a:p>
          <a:p>
            <a:endParaRPr lang="en-US" sz="1600">
              <a:latin typeface="Arial" panose="020B0604020202020204" pitchFamily="34" charset="0"/>
              <a:ea typeface="Calibri" panose="020F0502020204030204" pitchFamily="34" charset="0"/>
              <a:cs typeface="Gautami" panose="020B0502040204020203" pitchFamily="34" charset="0"/>
            </a:endParaRPr>
          </a:p>
          <a:p>
            <a:pPr marL="285750" indent="-285750">
              <a:buFont typeface="Arial" panose="020B0604020202020204" pitchFamily="34" charset="0"/>
              <a:buChar char="•"/>
            </a:pPr>
            <a:r>
              <a:rPr lang="en-US" sz="1600" b="1">
                <a:latin typeface="Arial" panose="020B0604020202020204" pitchFamily="34" charset="0"/>
                <a:ea typeface="Calibri" panose="020F0502020204030204" pitchFamily="34" charset="0"/>
                <a:cs typeface="Gautami" panose="020B0502040204020203" pitchFamily="34" charset="0"/>
              </a:rPr>
              <a:t>Forest Health Assessment:</a:t>
            </a:r>
          </a:p>
          <a:p>
            <a:r>
              <a:rPr lang="en-US" sz="1600">
                <a:latin typeface="Arial" panose="020B0604020202020204" pitchFamily="34" charset="0"/>
                <a:ea typeface="Calibri" panose="020F0502020204030204" pitchFamily="34" charset="0"/>
                <a:cs typeface="Gautami" panose="020B0502040204020203" pitchFamily="34" charset="0"/>
              </a:rPr>
              <a:t>	Detects diseases or stress (e.g., droughts, pests) affecting 	forests.</a:t>
            </a:r>
          </a:p>
          <a:p>
            <a:r>
              <a:rPr lang="en-US" sz="1600">
                <a:latin typeface="Arial" panose="020B0604020202020204" pitchFamily="34" charset="0"/>
                <a:ea typeface="Calibri" panose="020F0502020204030204" pitchFamily="34" charset="0"/>
                <a:cs typeface="Gautami" panose="020B0502040204020203" pitchFamily="34" charset="0"/>
              </a:rPr>
              <a:t>	Enables early intervention and promotes sustainable forest 	management.</a:t>
            </a:r>
          </a:p>
        </p:txBody>
      </p:sp>
      <p:grpSp>
        <p:nvGrpSpPr>
          <p:cNvPr id="12" name="Group 11">
            <a:extLst>
              <a:ext uri="{FF2B5EF4-FFF2-40B4-BE49-F238E27FC236}">
                <a16:creationId xmlns:a16="http://schemas.microsoft.com/office/drawing/2014/main" id="{BBA4A714-C06F-3060-7824-EB392DE4BBC9}"/>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2FC9DC8E-5706-8426-AE56-F7D59A999EE4}"/>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7927686C-901C-6CB9-C204-23DD8248BD8B}"/>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https://www.natural-solutions.world/blog/wildlife-conservation-artificial-intelligence-for-camera-trapping-1</a:t>
              </a:r>
              <a:endParaRPr lang="en-IN" sz="1200">
                <a:solidFill>
                  <a:srgbClr val="0000FF"/>
                </a:solidFill>
                <a:latin typeface="+mn-lt"/>
              </a:endParaRPr>
            </a:p>
          </p:txBody>
        </p:sp>
        <p:cxnSp>
          <p:nvCxnSpPr>
            <p:cNvPr id="15" name="Straight Connector 14">
              <a:extLst>
                <a:ext uri="{FF2B5EF4-FFF2-40B4-BE49-F238E27FC236}">
                  <a16:creationId xmlns:a16="http://schemas.microsoft.com/office/drawing/2014/main" id="{96DE053B-A0BF-BA85-38C5-4689FB5E85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AutoShape 2" descr="Precision agriculture cycle">
            <a:extLst>
              <a:ext uri="{FF2B5EF4-FFF2-40B4-BE49-F238E27FC236}">
                <a16:creationId xmlns:a16="http://schemas.microsoft.com/office/drawing/2014/main" id="{B04EF9EC-D00D-A6C0-4C7A-545C93E328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212230BF-C948-21DF-04E4-D37A69CB66D6}"/>
              </a:ext>
            </a:extLst>
          </p:cNvPr>
          <p:cNvPicPr>
            <a:picLocks noChangeAspect="1"/>
          </p:cNvPicPr>
          <p:nvPr/>
        </p:nvPicPr>
        <p:blipFill>
          <a:blip r:embed="rId4"/>
          <a:stretch>
            <a:fillRect/>
          </a:stretch>
        </p:blipFill>
        <p:spPr>
          <a:xfrm>
            <a:off x="7002210" y="1927049"/>
            <a:ext cx="4981575" cy="2773680"/>
          </a:xfrm>
          <a:prstGeom prst="rect">
            <a:avLst/>
          </a:prstGeom>
        </p:spPr>
      </p:pic>
    </p:spTree>
    <p:extLst>
      <p:ext uri="{BB962C8B-B14F-4D97-AF65-F5344CB8AC3E}">
        <p14:creationId xmlns:p14="http://schemas.microsoft.com/office/powerpoint/2010/main" val="4153669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6DDF8-F269-F771-478D-75DACD2FF9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CDD2C47-A796-0C85-8474-34F375149802}"/>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IN" sz="2000" b="1">
                <a:solidFill>
                  <a:srgbClr val="484F9E"/>
                </a:solidFill>
              </a:rPr>
              <a:t>Applications of Image Processing with Green Technology and Sustainability </a:t>
            </a:r>
            <a:endParaRPr lang="en-US" sz="2000" b="1">
              <a:solidFill>
                <a:srgbClr val="484F9E"/>
              </a:solidFill>
            </a:endParaRPr>
          </a:p>
          <a:p>
            <a:pPr algn="l"/>
            <a:endParaRPr lang="en-US" sz="2000" b="1">
              <a:solidFill>
                <a:srgbClr val="484F9E"/>
              </a:solidFill>
            </a:endParaRPr>
          </a:p>
        </p:txBody>
      </p:sp>
      <p:sp>
        <p:nvSpPr>
          <p:cNvPr id="8" name="Text Placeholder 4">
            <a:extLst>
              <a:ext uri="{FF2B5EF4-FFF2-40B4-BE49-F238E27FC236}">
                <a16:creationId xmlns:a16="http://schemas.microsoft.com/office/drawing/2014/main" id="{E1DC878D-2243-755E-9F08-0BAA2341B778}"/>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BE7FCD2-DA93-220C-0C9E-E1BE65A9C0B9}"/>
              </a:ext>
            </a:extLst>
          </p:cNvPr>
          <p:cNvSpPr txBox="1"/>
          <p:nvPr/>
        </p:nvSpPr>
        <p:spPr>
          <a:xfrm>
            <a:off x="208213" y="1452500"/>
            <a:ext cx="6444513" cy="2800767"/>
          </a:xfrm>
          <a:prstGeom prst="rect">
            <a:avLst/>
          </a:prstGeom>
          <a:noFill/>
        </p:spPr>
        <p:txBody>
          <a:bodyPr wrap="square">
            <a:spAutoFit/>
          </a:bodyPr>
          <a:lstStyle/>
          <a:p>
            <a:r>
              <a:rPr lang="en-US" sz="1600" b="1">
                <a:latin typeface="Arial" panose="020B0604020202020204" pitchFamily="34" charset="0"/>
                <a:ea typeface="Calibri" panose="020F0502020204030204" pitchFamily="34" charset="0"/>
                <a:cs typeface="Gautami" panose="020B0502040204020203" pitchFamily="34" charset="0"/>
              </a:rPr>
              <a:t>3. Waste Management and Recycling </a:t>
            </a:r>
          </a:p>
          <a:p>
            <a:endParaRPr lang="en-US" sz="1600" b="1">
              <a:latin typeface="Arial" panose="020B0604020202020204" pitchFamily="34" charset="0"/>
              <a:ea typeface="Calibri" panose="020F0502020204030204" pitchFamily="34" charset="0"/>
              <a:cs typeface="Gautami" panose="020B0502040204020203" pitchFamily="34" charset="0"/>
            </a:endParaRPr>
          </a:p>
          <a:p>
            <a:pPr marL="285750" indent="-285750">
              <a:buFont typeface="Arial" panose="020B0604020202020204" pitchFamily="34" charset="0"/>
              <a:buChar char="•"/>
            </a:pPr>
            <a:r>
              <a:rPr lang="en-US" sz="1600">
                <a:latin typeface="Arial" panose="020B0604020202020204" pitchFamily="34" charset="0"/>
                <a:ea typeface="Calibri" panose="020F0502020204030204" pitchFamily="34" charset="0"/>
                <a:cs typeface="Gautami" panose="020B0502040204020203" pitchFamily="34" charset="0"/>
              </a:rPr>
              <a:t>Waste Sorting: </a:t>
            </a:r>
          </a:p>
          <a:p>
            <a:r>
              <a:rPr lang="en-US" sz="1600">
                <a:latin typeface="Arial" panose="020B0604020202020204" pitchFamily="34" charset="0"/>
                <a:ea typeface="Calibri" panose="020F0502020204030204" pitchFamily="34" charset="0"/>
                <a:cs typeface="Gautami" panose="020B0502040204020203" pitchFamily="34" charset="0"/>
              </a:rPr>
              <a:t>	Advanced image recognition systems classify waste 	materials (like plastics, metals, and glass). </a:t>
            </a:r>
          </a:p>
          <a:p>
            <a:pPr marL="285750" indent="-285750">
              <a:buFont typeface="Arial" panose="020B0604020202020204" pitchFamily="34" charset="0"/>
              <a:buChar char="•"/>
            </a:pPr>
            <a:r>
              <a:rPr lang="en-US" sz="1600">
                <a:latin typeface="Arial" panose="020B0604020202020204" pitchFamily="34" charset="0"/>
                <a:ea typeface="Calibri" panose="020F0502020204030204" pitchFamily="34" charset="0"/>
                <a:cs typeface="Gautami" panose="020B0502040204020203" pitchFamily="34" charset="0"/>
              </a:rPr>
              <a:t>Landfill Monitoring: </a:t>
            </a:r>
          </a:p>
          <a:p>
            <a:r>
              <a:rPr lang="en-US" sz="1600">
                <a:latin typeface="Arial" panose="020B0604020202020204" pitchFamily="34" charset="0"/>
                <a:ea typeface="Calibri" panose="020F0502020204030204" pitchFamily="34" charset="0"/>
                <a:cs typeface="Gautami" panose="020B0502040204020203" pitchFamily="34" charset="0"/>
              </a:rPr>
              <a:t>	Drones capture images of landfills to monitor waste 	accumulation. </a:t>
            </a:r>
          </a:p>
          <a:p>
            <a:pPr marL="285750" indent="-285750">
              <a:buFont typeface="Arial" panose="020B0604020202020204" pitchFamily="34" charset="0"/>
              <a:buChar char="•"/>
            </a:pPr>
            <a:r>
              <a:rPr lang="en-US" sz="1600">
                <a:latin typeface="Arial" panose="020B0604020202020204" pitchFamily="34" charset="0"/>
                <a:ea typeface="Calibri" panose="020F0502020204030204" pitchFamily="34" charset="0"/>
                <a:cs typeface="Gautami" panose="020B0502040204020203" pitchFamily="34" charset="0"/>
              </a:rPr>
              <a:t>E-Waste Management: </a:t>
            </a:r>
          </a:p>
          <a:p>
            <a:r>
              <a:rPr lang="en-US" sz="1600">
                <a:latin typeface="Arial" panose="020B0604020202020204" pitchFamily="34" charset="0"/>
                <a:ea typeface="Calibri" panose="020F0502020204030204" pitchFamily="34" charset="0"/>
                <a:cs typeface="Gautami" panose="020B0502040204020203" pitchFamily="34" charset="0"/>
              </a:rPr>
              <a:t>	Image processing helps separate electronic waste 	components for recycling by identifying recyclable parts. </a:t>
            </a:r>
          </a:p>
        </p:txBody>
      </p:sp>
      <p:grpSp>
        <p:nvGrpSpPr>
          <p:cNvPr id="12" name="Group 11">
            <a:extLst>
              <a:ext uri="{FF2B5EF4-FFF2-40B4-BE49-F238E27FC236}">
                <a16:creationId xmlns:a16="http://schemas.microsoft.com/office/drawing/2014/main" id="{BE5A4B12-2344-35D5-418F-03F118A2B708}"/>
              </a:ext>
            </a:extLst>
          </p:cNvPr>
          <p:cNvGrpSpPr/>
          <p:nvPr/>
        </p:nvGrpSpPr>
        <p:grpSpPr>
          <a:xfrm>
            <a:off x="0" y="6055360"/>
            <a:ext cx="12192000" cy="541634"/>
            <a:chOff x="0" y="6055360"/>
            <a:chExt cx="12192000" cy="541634"/>
          </a:xfrm>
        </p:grpSpPr>
        <p:sp>
          <p:nvSpPr>
            <p:cNvPr id="13" name="TextBox 12">
              <a:extLst>
                <a:ext uri="{FF2B5EF4-FFF2-40B4-BE49-F238E27FC236}">
                  <a16:creationId xmlns:a16="http://schemas.microsoft.com/office/drawing/2014/main" id="{336DCD0A-2A70-C266-88DD-922C1C9E402A}"/>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1FFFA1FD-BCD8-9D38-1154-9A728CD76526}"/>
                </a:ext>
              </a:extLst>
            </p:cNvPr>
            <p:cNvSpPr txBox="1"/>
            <p:nvPr/>
          </p:nvSpPr>
          <p:spPr>
            <a:xfrm>
              <a:off x="880529" y="6135329"/>
              <a:ext cx="10885373" cy="461665"/>
            </a:xfrm>
            <a:prstGeom prst="rect">
              <a:avLst/>
            </a:prstGeom>
            <a:noFill/>
          </p:spPr>
          <p:txBody>
            <a:bodyPr wrap="square" rtlCol="0">
              <a:spAutoFit/>
            </a:bodyPr>
            <a:lstStyle/>
            <a:p>
              <a:pPr>
                <a:spcAft>
                  <a:spcPts val="800"/>
                </a:spcAft>
              </a:pPr>
              <a:r>
                <a:rPr lang="en-IN" sz="1200">
                  <a:solidFill>
                    <a:srgbClr val="0000FF"/>
                  </a:solidFill>
                  <a:latin typeface="+mn-lt"/>
                </a:rPr>
                <a:t>https://www.freepik.com/premium-ai-image/recycling-line-waste-sorting-plant-concept-waste-sorting-plant-recycling-process-sorting-line-environmental-impact-waste-management_252583248.htm</a:t>
              </a:r>
            </a:p>
          </p:txBody>
        </p:sp>
        <p:cxnSp>
          <p:nvCxnSpPr>
            <p:cNvPr id="15" name="Straight Connector 14">
              <a:extLst>
                <a:ext uri="{FF2B5EF4-FFF2-40B4-BE49-F238E27FC236}">
                  <a16:creationId xmlns:a16="http://schemas.microsoft.com/office/drawing/2014/main" id="{79CA609E-7749-2FB7-559F-992918C7349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AutoShape 2" descr="Precision agriculture cycle">
            <a:extLst>
              <a:ext uri="{FF2B5EF4-FFF2-40B4-BE49-F238E27FC236}">
                <a16:creationId xmlns:a16="http://schemas.microsoft.com/office/drawing/2014/main" id="{B97FB2B9-041E-A1BF-F2BA-62D02FF7C5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292" name="Picture 4" descr="Recycling Line at a Waste Sorting Plant Concept Waste Sorting Plant Recycling Process Sorting Line Environmental Impact Waste Management">
            <a:extLst>
              <a:ext uri="{FF2B5EF4-FFF2-40B4-BE49-F238E27FC236}">
                <a16:creationId xmlns:a16="http://schemas.microsoft.com/office/drawing/2014/main" id="{EF18BB87-B125-F467-4F26-BB3BC577D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003" y="1938337"/>
            <a:ext cx="4461782"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64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5C715-1A8D-33D4-EFB4-B3F21EDB3D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5E2D42-D06A-2766-4C37-872BE547663D}"/>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IN" sz="2000" b="1">
                <a:solidFill>
                  <a:srgbClr val="484F9E"/>
                </a:solidFill>
              </a:rPr>
              <a:t>Applications of Image Processing with Green Technology and Sustainability </a:t>
            </a:r>
            <a:endParaRPr lang="en-US" sz="2000" b="1">
              <a:solidFill>
                <a:srgbClr val="484F9E"/>
              </a:solidFill>
            </a:endParaRPr>
          </a:p>
          <a:p>
            <a:pPr algn="l"/>
            <a:endParaRPr lang="en-US" sz="2000" b="1">
              <a:solidFill>
                <a:srgbClr val="484F9E"/>
              </a:solidFill>
            </a:endParaRPr>
          </a:p>
        </p:txBody>
      </p:sp>
      <p:sp>
        <p:nvSpPr>
          <p:cNvPr id="8" name="Text Placeholder 4">
            <a:extLst>
              <a:ext uri="{FF2B5EF4-FFF2-40B4-BE49-F238E27FC236}">
                <a16:creationId xmlns:a16="http://schemas.microsoft.com/office/drawing/2014/main" id="{22C8853B-50DD-FE21-84EB-D731090B137C}"/>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5AA53DE-4F5D-976C-4209-0D10E6546FFD}"/>
              </a:ext>
            </a:extLst>
          </p:cNvPr>
          <p:cNvSpPr txBox="1"/>
          <p:nvPr/>
        </p:nvSpPr>
        <p:spPr>
          <a:xfrm>
            <a:off x="208213" y="1452500"/>
            <a:ext cx="6743093" cy="3046988"/>
          </a:xfrm>
          <a:prstGeom prst="rect">
            <a:avLst/>
          </a:prstGeom>
          <a:noFill/>
        </p:spPr>
        <p:txBody>
          <a:bodyPr wrap="square">
            <a:spAutoFit/>
          </a:bodyPr>
          <a:lstStyle/>
          <a:p>
            <a:r>
              <a:rPr lang="en-US" sz="1600" b="1">
                <a:latin typeface="Arial" panose="020B0604020202020204" pitchFamily="34" charset="0"/>
                <a:ea typeface="Calibri" panose="020F0502020204030204" pitchFamily="34" charset="0"/>
                <a:cs typeface="Gautami" panose="020B0502040204020203" pitchFamily="34" charset="0"/>
              </a:rPr>
              <a:t>4. Climate Change and Environmental Research </a:t>
            </a:r>
          </a:p>
          <a:p>
            <a:endParaRPr lang="en-US" sz="1600" b="1">
              <a:latin typeface="Arial" panose="020B0604020202020204" pitchFamily="34" charset="0"/>
              <a:ea typeface="Calibri" panose="020F0502020204030204" pitchFamily="34" charset="0"/>
              <a:cs typeface="Gautami" panose="020B0502040204020203" pitchFamily="34" charset="0"/>
            </a:endParaRPr>
          </a:p>
          <a:p>
            <a:pPr marL="285750" indent="-285750">
              <a:buFont typeface="Arial" panose="020B0604020202020204" pitchFamily="34" charset="0"/>
              <a:buChar char="•"/>
            </a:pPr>
            <a:r>
              <a:rPr lang="en-US" sz="1600" b="1">
                <a:latin typeface="Arial" panose="020B0604020202020204" pitchFamily="34" charset="0"/>
                <a:ea typeface="Calibri" panose="020F0502020204030204" pitchFamily="34" charset="0"/>
                <a:cs typeface="Gautami" panose="020B0502040204020203" pitchFamily="34" charset="0"/>
              </a:rPr>
              <a:t>Glacier Monitoring: </a:t>
            </a:r>
          </a:p>
          <a:p>
            <a:r>
              <a:rPr lang="en-US" sz="1600" b="1">
                <a:latin typeface="Arial" panose="020B0604020202020204" pitchFamily="34" charset="0"/>
                <a:ea typeface="Calibri" panose="020F0502020204030204" pitchFamily="34" charset="0"/>
                <a:cs typeface="Gautami" panose="020B0502040204020203" pitchFamily="34" charset="0"/>
              </a:rPr>
              <a:t>	</a:t>
            </a:r>
            <a:r>
              <a:rPr lang="en-US" sz="1600">
                <a:latin typeface="Arial" panose="020B0604020202020204" pitchFamily="34" charset="0"/>
                <a:ea typeface="Calibri" panose="020F0502020204030204" pitchFamily="34" charset="0"/>
                <a:cs typeface="Gautami" panose="020B0502040204020203" pitchFamily="34" charset="0"/>
              </a:rPr>
              <a:t>Image analysis of glaciers over time provides data on 	glacier melting rates and sea-level rise. </a:t>
            </a:r>
          </a:p>
          <a:p>
            <a:pPr marL="285750" indent="-285750">
              <a:buFont typeface="Arial" panose="020B0604020202020204" pitchFamily="34" charset="0"/>
              <a:buChar char="•"/>
            </a:pPr>
            <a:r>
              <a:rPr lang="en-US" sz="1600" b="1">
                <a:latin typeface="Arial" panose="020B0604020202020204" pitchFamily="34" charset="0"/>
                <a:ea typeface="Calibri" panose="020F0502020204030204" pitchFamily="34" charset="0"/>
                <a:cs typeface="Gautami" panose="020B0502040204020203" pitchFamily="34" charset="0"/>
              </a:rPr>
              <a:t>Climate Modeling: </a:t>
            </a:r>
          </a:p>
          <a:p>
            <a:r>
              <a:rPr lang="en-US" sz="1600" b="1">
                <a:latin typeface="Arial" panose="020B0604020202020204" pitchFamily="34" charset="0"/>
                <a:ea typeface="Calibri" panose="020F0502020204030204" pitchFamily="34" charset="0"/>
                <a:cs typeface="Gautami" panose="020B0502040204020203" pitchFamily="34" charset="0"/>
              </a:rPr>
              <a:t>	</a:t>
            </a:r>
            <a:r>
              <a:rPr lang="en-US" sz="1600">
                <a:latin typeface="Arial" panose="020B0604020202020204" pitchFamily="34" charset="0"/>
                <a:ea typeface="Calibri" panose="020F0502020204030204" pitchFamily="34" charset="0"/>
                <a:cs typeface="Gautami" panose="020B0502040204020203" pitchFamily="34" charset="0"/>
              </a:rPr>
              <a:t>Historical images of ecosystems, weather patterns, and 	ocean conditions provide data for climate models.</a:t>
            </a:r>
          </a:p>
          <a:p>
            <a:pPr marL="285750" indent="-285750">
              <a:buFont typeface="Arial" panose="020B0604020202020204" pitchFamily="34" charset="0"/>
              <a:buChar char="•"/>
            </a:pPr>
            <a:r>
              <a:rPr lang="en-US" sz="1600" b="1">
                <a:latin typeface="Arial" panose="020B0604020202020204" pitchFamily="34" charset="0"/>
                <a:ea typeface="Calibri" panose="020F0502020204030204" pitchFamily="34" charset="0"/>
                <a:cs typeface="Gautami" panose="020B0502040204020203" pitchFamily="34" charset="0"/>
              </a:rPr>
              <a:t>Ecosystem Health Assessment: </a:t>
            </a:r>
          </a:p>
          <a:p>
            <a:r>
              <a:rPr lang="en-US" sz="1600" b="1">
                <a:latin typeface="Arial" panose="020B0604020202020204" pitchFamily="34" charset="0"/>
                <a:ea typeface="Calibri" panose="020F0502020204030204" pitchFamily="34" charset="0"/>
                <a:cs typeface="Gautami" panose="020B0502040204020203" pitchFamily="34" charset="0"/>
              </a:rPr>
              <a:t>	</a:t>
            </a:r>
            <a:r>
              <a:rPr lang="en-US" sz="1600">
                <a:latin typeface="Arial" panose="020B0604020202020204" pitchFamily="34" charset="0"/>
                <a:ea typeface="Calibri" panose="020F0502020204030204" pitchFamily="34" charset="0"/>
                <a:cs typeface="Gautami" panose="020B0502040204020203" pitchFamily="34" charset="0"/>
              </a:rPr>
              <a:t>Satellite and aerial imagery track ecosystem health by 	assessing plant and soil conditions, biodiversity levels, and 	water availability. </a:t>
            </a:r>
          </a:p>
        </p:txBody>
      </p:sp>
      <p:grpSp>
        <p:nvGrpSpPr>
          <p:cNvPr id="12" name="Group 11">
            <a:extLst>
              <a:ext uri="{FF2B5EF4-FFF2-40B4-BE49-F238E27FC236}">
                <a16:creationId xmlns:a16="http://schemas.microsoft.com/office/drawing/2014/main" id="{9F304560-08FC-2C8A-6F2E-4A3A40E42D8F}"/>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DB8BECA9-DD82-955C-6304-E40CBAC13B9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0C24E20D-B93E-BE5B-7761-7BA6E76075AB}"/>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a:solidFill>
                    <a:srgbClr val="0000FF"/>
                  </a:solidFill>
                  <a:latin typeface="+mn-lt"/>
                </a:rPr>
                <a:t>https://farmonaut.com/canada/2024-challenges-ontario-and-quebec-vegetable-processors-face-climate-change-and-global-competition/</a:t>
              </a:r>
            </a:p>
          </p:txBody>
        </p:sp>
        <p:cxnSp>
          <p:nvCxnSpPr>
            <p:cNvPr id="15" name="Straight Connector 14">
              <a:extLst>
                <a:ext uri="{FF2B5EF4-FFF2-40B4-BE49-F238E27FC236}">
                  <a16:creationId xmlns:a16="http://schemas.microsoft.com/office/drawing/2014/main" id="{597F32F2-64F2-EB10-F9CB-013FFE7FC38F}"/>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AutoShape 2" descr="Precision agriculture cycle">
            <a:extLst>
              <a:ext uri="{FF2B5EF4-FFF2-40B4-BE49-F238E27FC236}">
                <a16:creationId xmlns:a16="http://schemas.microsoft.com/office/drawing/2014/main" id="{1732B9BF-D4A7-24BF-19D9-1489A258FC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338" name="Picture 2" descr="Vegetable processing challenges in Ontario and Québec">
            <a:extLst>
              <a:ext uri="{FF2B5EF4-FFF2-40B4-BE49-F238E27FC236}">
                <a16:creationId xmlns:a16="http://schemas.microsoft.com/office/drawing/2014/main" id="{E033B2F3-E90E-725B-9FA1-CC5BD6858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91" b="13891"/>
          <a:stretch/>
        </p:blipFill>
        <p:spPr bwMode="auto">
          <a:xfrm>
            <a:off x="7824158" y="2062530"/>
            <a:ext cx="4159628" cy="3003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948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175786" y="2951985"/>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268147" y="4036766"/>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US">
                <a:hlinkClick r:id="rId3"/>
              </a:rPr>
              <a:t>Forest Fire Detection Using Teachable machine</a:t>
            </a:r>
            <a:endParaRPr lang="en-US" sz="1800">
              <a:cs typeface="Arial"/>
            </a:endParaRPr>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206386" y="2801028"/>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473661" y="3482501"/>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US" b="1"/>
              <a:t>Lab 1 </a:t>
            </a:r>
            <a:endParaRPr lang="en-US">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4"/>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069549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175786" y="2951985"/>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268147" y="4036766"/>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endParaRPr lang="en-US" sz="1800">
              <a:cs typeface="Arial"/>
            </a:endParaRPr>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206386" y="2801028"/>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473661" y="3482501"/>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a:t>Lab 2</a:t>
            </a:r>
            <a:endParaRPr lang="en-US">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3"/>
          <a:stretch>
            <a:fillRect/>
          </a:stretch>
        </p:blipFill>
        <p:spPr>
          <a:xfrm>
            <a:off x="7008876" y="1475994"/>
            <a:ext cx="5004054" cy="5004054"/>
          </a:xfrm>
          <a:prstGeom prst="rect">
            <a:avLst/>
          </a:prstGeom>
        </p:spPr>
      </p:pic>
      <p:sp>
        <p:nvSpPr>
          <p:cNvPr id="4" name="TextBox 3">
            <a:extLst>
              <a:ext uri="{FF2B5EF4-FFF2-40B4-BE49-F238E27FC236}">
                <a16:creationId xmlns:a16="http://schemas.microsoft.com/office/drawing/2014/main" id="{EC75FF8C-EC41-D0E0-3FB9-4B23781CD912}"/>
              </a:ext>
            </a:extLst>
          </p:cNvPr>
          <p:cNvSpPr txBox="1"/>
          <p:nvPr/>
        </p:nvSpPr>
        <p:spPr>
          <a:xfrm>
            <a:off x="345707" y="4253819"/>
            <a:ext cx="6208733" cy="3770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50">
                <a:hlinkClick r:id="rId4"/>
              </a:rPr>
              <a:t>Waste Sorting Using Teachable machine.docx</a:t>
            </a:r>
            <a:endParaRPr lang="en-US" sz="1850"/>
          </a:p>
        </p:txBody>
      </p:sp>
    </p:spTree>
    <p:extLst>
      <p:ext uri="{BB962C8B-B14F-4D97-AF65-F5344CB8AC3E}">
        <p14:creationId xmlns:p14="http://schemas.microsoft.com/office/powerpoint/2010/main" val="70038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a:solidFill>
                  <a:srgbClr val="213163"/>
                </a:solidFill>
              </a:rPr>
              <a:t>Conclusion</a:t>
            </a:r>
            <a:endParaRPr lang="en-IN" sz="200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195936" y="1361256"/>
            <a:ext cx="6916063"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800">
                <a:latin typeface="+mn-lt"/>
              </a:rPr>
              <a:t>Introduces fundamental concepts in digital image processing, covering image structure, pixels, color models, and types of images.</a:t>
            </a:r>
          </a:p>
          <a:p>
            <a:pPr marL="285750" indent="-285750">
              <a:buFont typeface="Arial" panose="020B0604020202020204" pitchFamily="34" charset="0"/>
              <a:buChar char="•"/>
            </a:pPr>
            <a:r>
              <a:rPr lang="en-US" sz="1800">
                <a:latin typeface="+mn-lt"/>
              </a:rPr>
              <a:t>Explains key image quality attributes such as resolution, size, and aspect ratio, and their effects on image application.</a:t>
            </a:r>
          </a:p>
          <a:p>
            <a:pPr marL="285750" indent="-285750">
              <a:buFont typeface="Arial" panose="020B0604020202020204" pitchFamily="34" charset="0"/>
              <a:buChar char="•"/>
            </a:pPr>
            <a:r>
              <a:rPr lang="en-US" sz="1800">
                <a:latin typeface="+mn-lt"/>
              </a:rPr>
              <a:t>Covers practical techniques for image enhancement, including smoothing, sharpening, and thresholding for segmentation.</a:t>
            </a:r>
          </a:p>
          <a:p>
            <a:pPr marL="285750" indent="-285750">
              <a:buFont typeface="Arial" panose="020B0604020202020204" pitchFamily="34" charset="0"/>
              <a:buChar char="•"/>
            </a:pPr>
            <a:r>
              <a:rPr lang="en-US" sz="1800">
                <a:latin typeface="+mn-lt"/>
              </a:rPr>
              <a:t>Illustrate OpenCV for basic image manipulation.</a:t>
            </a:r>
          </a:p>
          <a:p>
            <a:pPr marL="285750" indent="-285750">
              <a:buFont typeface="Arial" panose="020B0604020202020204" pitchFamily="34" charset="0"/>
              <a:buChar char="•"/>
            </a:pPr>
            <a:r>
              <a:rPr lang="en-US" sz="1800">
                <a:latin typeface="+mn-lt"/>
              </a:rPr>
              <a:t>Demonstrates image processing applications in machine learning using Google’s Teachable Machine for image recognition and classification.</a:t>
            </a:r>
          </a:p>
          <a:p>
            <a:pPr marL="285750" indent="-285750">
              <a:buFont typeface="Arial" panose="020B0604020202020204" pitchFamily="34" charset="0"/>
              <a:buChar char="•"/>
            </a:pPr>
            <a:r>
              <a:rPr lang="en-US" sz="1800">
                <a:latin typeface="+mn-lt"/>
              </a:rPr>
              <a:t>Highlights sustainable applications of image processing in green technology.</a:t>
            </a:r>
          </a:p>
        </p:txBody>
      </p:sp>
      <p:sp>
        <p:nvSpPr>
          <p:cNvPr id="8" name="TextBox 7">
            <a:extLst>
              <a:ext uri="{FF2B5EF4-FFF2-40B4-BE49-F238E27FC236}">
                <a16:creationId xmlns:a16="http://schemas.microsoft.com/office/drawing/2014/main" id="{FF6EE1DD-6A31-2A28-F8BE-6E59037422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9" name="TextBox 8">
            <a:extLst>
              <a:ext uri="{FF2B5EF4-FFF2-40B4-BE49-F238E27FC236}">
                <a16:creationId xmlns:a16="http://schemas.microsoft.com/office/drawing/2014/main" id="{18F06934-F528-B704-BB31-70471CEEB0BF}"/>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0" name="Straight Connector 9">
            <a:extLst>
              <a:ext uri="{FF2B5EF4-FFF2-40B4-BE49-F238E27FC236}">
                <a16:creationId xmlns:a16="http://schemas.microsoft.com/office/drawing/2014/main" id="{6247989A-A2B1-6748-7E8A-F0362FB212B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light bulb with a black background&#10;&#10;Description automatically generated">
            <a:extLst>
              <a:ext uri="{FF2B5EF4-FFF2-40B4-BE49-F238E27FC236}">
                <a16:creationId xmlns:a16="http://schemas.microsoft.com/office/drawing/2014/main" id="{75F7452F-58BC-17CE-3016-C04F4A0BB586}"/>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457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a:solidFill>
                  <a:srgbClr val="213163"/>
                </a:solidFill>
              </a:rPr>
              <a:t>References</a:t>
            </a:r>
            <a:endParaRPr lang="en-IN" sz="200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9733786" cy="4356770"/>
          </a:xfrm>
          <a:prstGeom prst="rect">
            <a:avLst/>
          </a:prstGeom>
          <a:noFill/>
        </p:spPr>
        <p:txBody>
          <a:bodyPr wrap="square" rtlCol="0">
            <a:spAutoFit/>
          </a:bodyPr>
          <a:lstStyle/>
          <a:p>
            <a:pPr algn="just">
              <a:lnSpc>
                <a:spcPct val="107000"/>
              </a:lnSpc>
              <a:spcBef>
                <a:spcPts val="800"/>
              </a:spcBef>
            </a:pPr>
            <a:r>
              <a:rPr lang="en-US" sz="1800" u="sng">
                <a:solidFill>
                  <a:srgbClr val="0563C1"/>
                </a:solidFill>
                <a:effectLst/>
                <a:latin typeface="Arial" panose="020B0604020202020204" pitchFamily="34" charset="0"/>
                <a:ea typeface="Calibri" panose="020F0502020204030204" pitchFamily="34" charset="0"/>
                <a:cs typeface="Gautami" panose="020B0502040204020203" pitchFamily="34" charset="0"/>
              </a:rPr>
              <a:t>https://digital-photography-school.com/understand-pixels-resolution-resize-photoshop/</a:t>
            </a:r>
          </a:p>
          <a:p>
            <a:pPr algn="just">
              <a:lnSpc>
                <a:spcPct val="107000"/>
              </a:lnSpc>
              <a:spcBef>
                <a:spcPts val="800"/>
              </a:spcBef>
            </a:pPr>
            <a:r>
              <a:rPr lang="en-US" sz="1800" u="sng">
                <a:solidFill>
                  <a:srgbClr val="0563C1"/>
                </a:solidFill>
                <a:effectLst/>
                <a:latin typeface="Arial" panose="020B0604020202020204" pitchFamily="34" charset="0"/>
                <a:ea typeface="Calibri" panose="020F0502020204030204" pitchFamily="34" charset="0"/>
                <a:cs typeface="Gautami" panose="020B0502040204020203" pitchFamily="34" charset="0"/>
              </a:rPr>
              <a:t>https://www.adobe.com/uk/creativecloud/photography/discover/image-resolution.html</a:t>
            </a:r>
          </a:p>
          <a:p>
            <a:pPr algn="just">
              <a:lnSpc>
                <a:spcPct val="107000"/>
              </a:lnSpc>
              <a:spcBef>
                <a:spcPts val="800"/>
              </a:spcBef>
            </a:pPr>
            <a:r>
              <a:rPr lang="en-US" sz="1800" u="sng">
                <a:solidFill>
                  <a:srgbClr val="0563C1"/>
                </a:solidFill>
                <a:effectLst/>
                <a:latin typeface="Arial" panose="020B0604020202020204" pitchFamily="34" charset="0"/>
                <a:ea typeface="Calibri" panose="020F0502020204030204" pitchFamily="34" charset="0"/>
                <a:cs typeface="Gautami" panose="020B0502040204020203" pitchFamily="34" charset="0"/>
              </a:rPr>
              <a:t>https://www.javatpoint.com/difference-between-rgb-and-cmyk</a:t>
            </a:r>
          </a:p>
          <a:p>
            <a:pPr algn="just">
              <a:lnSpc>
                <a:spcPct val="107000"/>
              </a:lnSpc>
              <a:spcBef>
                <a:spcPts val="800"/>
              </a:spcBef>
            </a:pPr>
            <a:r>
              <a:rPr lang="en-US" sz="1800" u="sng">
                <a:solidFill>
                  <a:srgbClr val="0563C1"/>
                </a:solidFill>
                <a:effectLst/>
                <a:latin typeface="Arial" panose="020B0604020202020204" pitchFamily="34" charset="0"/>
                <a:ea typeface="Calibri" panose="020F0502020204030204" pitchFamily="34" charset="0"/>
                <a:cs typeface="Gautami" panose="020B0502040204020203" pitchFamily="34" charset="0"/>
              </a:rPr>
              <a:t>https://www.javatpoint.com/dip-types-of-images</a:t>
            </a:r>
          </a:p>
          <a:p>
            <a:pPr algn="just">
              <a:lnSpc>
                <a:spcPct val="107000"/>
              </a:lnSpc>
              <a:spcBef>
                <a:spcPts val="800"/>
              </a:spcBef>
            </a:pPr>
            <a:r>
              <a:rPr lang="en-US" sz="1800" u="sng">
                <a:solidFill>
                  <a:srgbClr val="0563C1"/>
                </a:solidFill>
                <a:effectLst/>
                <a:latin typeface="Arial" panose="020B0604020202020204" pitchFamily="34" charset="0"/>
                <a:ea typeface="Calibri" panose="020F0502020204030204" pitchFamily="34" charset="0"/>
                <a:cs typeface="Gautami" panose="020B0502040204020203" pitchFamily="34" charset="0"/>
              </a:rPr>
              <a:t>https://www.techtarget.com/whatis/definition/resolution</a:t>
            </a:r>
          </a:p>
          <a:p>
            <a:pPr algn="just">
              <a:lnSpc>
                <a:spcPct val="107000"/>
              </a:lnSpc>
              <a:spcBef>
                <a:spcPts val="800"/>
              </a:spcBef>
            </a:pPr>
            <a:r>
              <a:rPr lang="en-US" sz="1800" u="sng">
                <a:solidFill>
                  <a:srgbClr val="0563C1"/>
                </a:solidFill>
                <a:effectLst/>
                <a:latin typeface="Arial" panose="020B0604020202020204" pitchFamily="34" charset="0"/>
                <a:ea typeface="Calibri" panose="020F0502020204030204" pitchFamily="34" charset="0"/>
                <a:cs typeface="Gautami" panose="020B0502040204020203" pitchFamily="34" charset="0"/>
              </a:rPr>
              <a:t>https://www.geeksforgeeks.org/image-enhancement-techniques-using-opencv-python/</a:t>
            </a:r>
          </a:p>
          <a:p>
            <a:pPr algn="just">
              <a:lnSpc>
                <a:spcPct val="107000"/>
              </a:lnSpc>
              <a:spcBef>
                <a:spcPts val="800"/>
              </a:spcBef>
            </a:pPr>
            <a:r>
              <a:rPr lang="en-US" sz="1800" u="sng">
                <a:solidFill>
                  <a:srgbClr val="0563C1"/>
                </a:solidFill>
                <a:effectLst/>
                <a:latin typeface="Arial" panose="020B0604020202020204" pitchFamily="34" charset="0"/>
                <a:ea typeface="Calibri" panose="020F0502020204030204" pitchFamily="34" charset="0"/>
                <a:cs typeface="Gautami" panose="020B0502040204020203" pitchFamily="34" charset="0"/>
              </a:rPr>
              <a:t>https://www.scaler.com/topics/thresholding-in-image-processing/</a:t>
            </a:r>
          </a:p>
          <a:p>
            <a:pPr algn="just">
              <a:lnSpc>
                <a:spcPct val="107000"/>
              </a:lnSpc>
              <a:spcBef>
                <a:spcPts val="800"/>
              </a:spcBef>
            </a:pPr>
            <a:r>
              <a:rPr lang="en-US" sz="1800" u="sng">
                <a:solidFill>
                  <a:srgbClr val="0563C1"/>
                </a:solidFill>
                <a:effectLst/>
                <a:latin typeface="Arial" panose="020B0604020202020204" pitchFamily="34" charset="0"/>
                <a:ea typeface="Calibri" panose="020F0502020204030204" pitchFamily="34" charset="0"/>
                <a:cs typeface="Gautami" panose="020B0502040204020203" pitchFamily="34" charset="0"/>
              </a:rPr>
              <a:t>https://www.geeksforgeeks.org/image-classification-using-googles-teachable-machine/</a:t>
            </a:r>
          </a:p>
          <a:p>
            <a:pPr algn="just">
              <a:lnSpc>
                <a:spcPct val="107000"/>
              </a:lnSpc>
              <a:spcBef>
                <a:spcPts val="800"/>
              </a:spcBef>
            </a:pPr>
            <a:r>
              <a:rPr lang="en-US" sz="1800" u="sng">
                <a:solidFill>
                  <a:srgbClr val="0563C1"/>
                </a:solidFill>
                <a:effectLst/>
                <a:latin typeface="Arial" panose="020B0604020202020204" pitchFamily="34" charset="0"/>
                <a:ea typeface="Calibri" panose="020F0502020204030204" pitchFamily="34" charset="0"/>
                <a:cs typeface="Gautami" panose="020B0502040204020203" pitchFamily="34" charset="0"/>
              </a:rPr>
              <a:t>https://accedia.com/insights/blog/10-business-applications-of-image-processing-and-recognition-technology</a:t>
            </a:r>
          </a:p>
          <a:p>
            <a:pPr algn="just">
              <a:lnSpc>
                <a:spcPct val="107000"/>
              </a:lnSpc>
              <a:spcBef>
                <a:spcPts val="800"/>
              </a:spcBef>
            </a:pPr>
            <a:r>
              <a:rPr lang="en-US" sz="1800" u="sng">
                <a:solidFill>
                  <a:srgbClr val="0563C1"/>
                </a:solidFill>
                <a:effectLst/>
                <a:latin typeface="Arial" panose="020B0604020202020204" pitchFamily="34" charset="0"/>
                <a:ea typeface="Calibri" panose="020F0502020204030204" pitchFamily="34" charset="0"/>
                <a:cs typeface="Gautami" panose="020B0502040204020203" pitchFamily="34" charset="0"/>
              </a:rPr>
              <a:t>https://www.ijraset.com/research-paper/green-path-project-develops-using-image-processing</a:t>
            </a:r>
            <a:endParaRPr lang="en-US" sz="1800">
              <a:latin typeface="+mn-lt"/>
            </a:endParaRPr>
          </a:p>
        </p:txBody>
      </p:sp>
    </p:spTree>
    <p:extLst>
      <p:ext uri="{BB962C8B-B14F-4D97-AF65-F5344CB8AC3E}">
        <p14:creationId xmlns:p14="http://schemas.microsoft.com/office/powerpoint/2010/main" val="1307925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a:latin typeface="Arial" panose="020B0604020202020204" pitchFamily="34" charset="0"/>
                  <a:cs typeface="Arial" panose="020B0604020202020204" pitchFamily="34" charset="0"/>
                </a:rPr>
                <a:t>Answer: B</a:t>
              </a:r>
            </a:p>
            <a:p>
              <a:pPr>
                <a:spcAft>
                  <a:spcPts val="800"/>
                </a:spcAft>
              </a:pPr>
              <a:r>
                <a:rPr lang="en-US" sz="2000">
                  <a:latin typeface="Arial" panose="020B0604020202020204" pitchFamily="34" charset="0"/>
                  <a:cs typeface="Arial" panose="020B0604020202020204" pitchFamily="34" charset="0"/>
                </a:rPr>
                <a:t>The number of pixels along the width and height of the image</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6" y="1426878"/>
            <a:ext cx="6934941" cy="3817071"/>
          </a:xfrm>
          <a:prstGeom prst="rect">
            <a:avLst/>
          </a:prstGeom>
          <a:noFill/>
        </p:spPr>
        <p:txBody>
          <a:bodyPr wrap="square" lIns="121920" tIns="60960" rIns="121920" bIns="60960" rtlCol="0" anchor="t">
            <a:spAutoFit/>
          </a:bodyPr>
          <a:lstStyle/>
          <a:p>
            <a:pPr marL="342900" indent="-342900">
              <a:spcAft>
                <a:spcPts val="800"/>
              </a:spcAft>
              <a:buFont typeface="Arial"/>
              <a:buAutoNum type="arabicPeriod"/>
            </a:pPr>
            <a:r>
              <a:rPr lang="en-US" b="1">
                <a:latin typeface="Arial" panose="020B0604020202020204" pitchFamily="34" charset="0"/>
                <a:cs typeface="Arial" panose="020B0604020202020204" pitchFamily="34" charset="0"/>
              </a:rPr>
              <a:t>What does the resolution of an image refer to?</a:t>
            </a:r>
          </a:p>
          <a:p>
            <a:pPr>
              <a:spcAft>
                <a:spcPts val="800"/>
              </a:spcAft>
            </a:pPr>
            <a:endParaRPr lang="en-US" b="1">
              <a:latin typeface="Arial" panose="020B0604020202020204" pitchFamily="34" charset="0"/>
              <a:cs typeface="Arial" panose="020B0604020202020204" pitchFamily="34" charset="0"/>
            </a:endParaRPr>
          </a:p>
          <a:p>
            <a:pPr marL="457200" indent="-457200">
              <a:spcAft>
                <a:spcPts val="800"/>
              </a:spcAft>
              <a:buAutoNum type="alphaLcParenBoth"/>
            </a:pPr>
            <a:r>
              <a:rPr lang="en-US">
                <a:latin typeface="Arial" panose="020B0604020202020204" pitchFamily="34" charset="0"/>
                <a:cs typeface="Arial" panose="020B0604020202020204" pitchFamily="34" charset="0"/>
              </a:rPr>
              <a:t>The total number of colors in the image</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The number of pixels along the width and height of the image</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The compression method used for the image</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The file format of the image</a:t>
            </a:r>
          </a:p>
          <a:p>
            <a:pPr marL="457200" indent="-457200">
              <a:spcAft>
                <a:spcPts val="800"/>
              </a:spcAft>
              <a:buAutoNum type="alphaLcParenBoth"/>
            </a:pPr>
            <a:endParaRPr lang="en-US">
              <a:latin typeface="Arial" panose="020B0604020202020204" pitchFamily="34" charset="0"/>
              <a:cs typeface="Arial" panose="020B0604020202020204" pitchFamily="34" charset="0"/>
            </a:endParaRPr>
          </a:p>
          <a:p>
            <a:pPr>
              <a:spcAft>
                <a:spcPts val="800"/>
              </a:spcAft>
            </a:pPr>
            <a:endParaRPr lang="en-US">
              <a:latin typeface="Arial" panose="020B0604020202020204" pitchFamily="34" charset="0"/>
              <a:cs typeface="Arial" panose="020B0604020202020204" pitchFamily="34" charset="0"/>
            </a:endParaRPr>
          </a:p>
          <a:p>
            <a:pPr>
              <a:spcAft>
                <a:spcPts val="800"/>
              </a:spcAft>
            </a:pPr>
            <a:endParaRPr lang="en-US">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8345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8FFB66B-AD03-46A9-3D09-D4547302DFA3}"/>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E214D24-1DB6-7FB2-B949-0ECFD8BC4B69}"/>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1AA1B439-09E3-D3DD-6C01-C05557E08BF7}"/>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1A3ABE93-66DE-716F-2043-BF66DFF3A672}"/>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0973E570-A80E-29DC-E67D-8B73F20D1EBD}"/>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79E1BA32-155E-A388-50F3-249311C9F599}"/>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a:latin typeface="Arial" panose="020B0604020202020204" pitchFamily="34" charset="0"/>
                  <a:cs typeface="Arial" panose="020B0604020202020204" pitchFamily="34" charset="0"/>
                </a:rPr>
                <a:t>Answer: C</a:t>
              </a:r>
            </a:p>
            <a:p>
              <a:pPr>
                <a:spcAft>
                  <a:spcPts val="800"/>
                </a:spcAft>
              </a:pPr>
              <a:r>
                <a:rPr lang="en-US" sz="2000">
                  <a:latin typeface="Arial" panose="020B0604020202020204" pitchFamily="34" charset="0"/>
                  <a:cs typeface="Arial" panose="020B0604020202020204" pitchFamily="34" charset="0"/>
                </a:rPr>
                <a:t>To make edges in the image clearer and more defined</a:t>
              </a:r>
            </a:p>
          </p:txBody>
        </p:sp>
      </p:grpSp>
      <p:sp>
        <p:nvSpPr>
          <p:cNvPr id="8" name="TextBox 7">
            <a:extLst>
              <a:ext uri="{FF2B5EF4-FFF2-40B4-BE49-F238E27FC236}">
                <a16:creationId xmlns:a16="http://schemas.microsoft.com/office/drawing/2014/main" id="{10CF336F-BFE3-54E0-838C-BD3B63E875ED}"/>
              </a:ext>
            </a:extLst>
          </p:cNvPr>
          <p:cNvSpPr txBox="1"/>
          <p:nvPr/>
        </p:nvSpPr>
        <p:spPr>
          <a:xfrm>
            <a:off x="193647" y="1426878"/>
            <a:ext cx="6543976" cy="2360005"/>
          </a:xfrm>
          <a:prstGeom prst="rect">
            <a:avLst/>
          </a:prstGeom>
          <a:noFill/>
        </p:spPr>
        <p:txBody>
          <a:bodyPr wrap="square" lIns="121920" tIns="60960" rIns="121920" bIns="60960" rtlCol="0" anchor="t">
            <a:spAutoFit/>
          </a:bodyPr>
          <a:lstStyle/>
          <a:p>
            <a:pPr>
              <a:spcAft>
                <a:spcPts val="800"/>
              </a:spcAft>
            </a:pPr>
            <a:r>
              <a:rPr lang="en-US" b="1">
                <a:latin typeface="Arial" panose="020B0604020202020204" pitchFamily="34" charset="0"/>
                <a:cs typeface="Arial" panose="020B0604020202020204" pitchFamily="34" charset="0"/>
              </a:rPr>
              <a:t>2. What is the primary purpose of image sharpening?</a:t>
            </a:r>
          </a:p>
          <a:p>
            <a:pPr>
              <a:spcAft>
                <a:spcPts val="800"/>
              </a:spcAft>
            </a:pPr>
            <a:endParaRPr lang="en-US" b="1">
              <a:latin typeface="Arial" panose="020B0604020202020204" pitchFamily="34" charset="0"/>
              <a:cs typeface="Arial" panose="020B0604020202020204" pitchFamily="34" charset="0"/>
            </a:endParaRP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To remove noise from the image</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To enhance the contrast between pixels</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To make edges in the image clearer and more defined</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To reduce the size of the image</a:t>
            </a:r>
          </a:p>
        </p:txBody>
      </p:sp>
      <p:pic>
        <p:nvPicPr>
          <p:cNvPr id="9" name="Picture 8" descr="A cartoon of a person standing next to a question mark&#10;&#10;Description automatically generated">
            <a:extLst>
              <a:ext uri="{FF2B5EF4-FFF2-40B4-BE49-F238E27FC236}">
                <a16:creationId xmlns:a16="http://schemas.microsoft.com/office/drawing/2014/main" id="{1B4DA322-3FAC-2D7C-6675-B37C06C778F2}"/>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404469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DA74A45-46A0-0273-AA57-0BF4AAC872E7}"/>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93DE597-9F30-C3CB-AB78-5C6C921031EA}"/>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E58B532F-4CFA-3F19-89D7-A3E5247EC77B}"/>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072C117F-FD84-4400-417F-EF50A4BF1882}"/>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43082954-C4BA-9FB1-07C8-4DF62E27E0A8}"/>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26D30CCE-65E0-181B-AD7A-806905105531}"/>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a:latin typeface="Arial" panose="020B0604020202020204" pitchFamily="34" charset="0"/>
                  <a:cs typeface="Arial" panose="020B0604020202020204" pitchFamily="34" charset="0"/>
                </a:rPr>
                <a:t>Answer: B</a:t>
              </a:r>
            </a:p>
            <a:p>
              <a:pPr>
                <a:spcAft>
                  <a:spcPts val="800"/>
                </a:spcAft>
              </a:pPr>
              <a:r>
                <a:rPr lang="en-US" sz="2000">
                  <a:latin typeface="Arial" panose="020B0604020202020204" pitchFamily="34" charset="0"/>
                  <a:cs typeface="Arial" panose="020B0604020202020204" pitchFamily="34" charset="0"/>
                </a:rPr>
                <a:t>To convert a grayscale image into a binary image</a:t>
              </a:r>
            </a:p>
          </p:txBody>
        </p:sp>
      </p:grpSp>
      <p:sp>
        <p:nvSpPr>
          <p:cNvPr id="8" name="TextBox 7">
            <a:extLst>
              <a:ext uri="{FF2B5EF4-FFF2-40B4-BE49-F238E27FC236}">
                <a16:creationId xmlns:a16="http://schemas.microsoft.com/office/drawing/2014/main" id="{C590C588-AB12-5F94-0EE4-177A9E269C2A}"/>
              </a:ext>
            </a:extLst>
          </p:cNvPr>
          <p:cNvSpPr txBox="1"/>
          <p:nvPr/>
        </p:nvSpPr>
        <p:spPr>
          <a:xfrm>
            <a:off x="193647" y="1426878"/>
            <a:ext cx="6543976" cy="3037242"/>
          </a:xfrm>
          <a:prstGeom prst="rect">
            <a:avLst/>
          </a:prstGeom>
          <a:noFill/>
        </p:spPr>
        <p:txBody>
          <a:bodyPr wrap="square" lIns="121920" tIns="60960" rIns="121920" bIns="60960" rtlCol="0" anchor="t">
            <a:spAutoFit/>
          </a:bodyPr>
          <a:lstStyle/>
          <a:p>
            <a:pPr>
              <a:spcAft>
                <a:spcPts val="800"/>
              </a:spcAft>
            </a:pPr>
            <a:r>
              <a:rPr lang="en-US" b="1">
                <a:latin typeface="Arial" panose="020B0604020202020204" pitchFamily="34" charset="0"/>
                <a:cs typeface="Arial" panose="020B0604020202020204" pitchFamily="34" charset="0"/>
              </a:rPr>
              <a:t>3.  In image processing, what is the main goal of thresholding?</a:t>
            </a:r>
          </a:p>
          <a:p>
            <a:pPr marL="342900" indent="-342900">
              <a:spcAft>
                <a:spcPts val="800"/>
              </a:spcAft>
              <a:buAutoNum type="arabicPeriod"/>
            </a:pPr>
            <a:endParaRPr lang="en-US" b="1">
              <a:latin typeface="Arial" panose="020B0604020202020204" pitchFamily="34" charset="0"/>
              <a:cs typeface="Arial" panose="020B0604020202020204" pitchFamily="34" charset="0"/>
            </a:endParaRP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To enhance image resolution</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To convert a grayscale image into a binary image</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To smooth the image for noise reduction</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To increase the image brightness</a:t>
            </a:r>
          </a:p>
          <a:p>
            <a:pPr>
              <a:spcAft>
                <a:spcPts val="800"/>
              </a:spcAft>
            </a:pPr>
            <a:endParaRPr lang="en-US">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7C751F10-7061-FD12-93DF-FB2256288201}"/>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229189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FF1AC03-B4DD-1DC2-63E1-733C7486C37D}"/>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894A9846-E8BE-E2BB-E6E3-D20AD95C6CC9}"/>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87C776E-0DA6-F82B-C5D1-76B988EFC038}"/>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0AE8BE8D-046E-A4C0-4123-48F434FD10FA}"/>
              </a:ext>
            </a:extLst>
          </p:cNvPr>
          <p:cNvGrpSpPr/>
          <p:nvPr/>
        </p:nvGrpSpPr>
        <p:grpSpPr>
          <a:xfrm>
            <a:off x="-1" y="5428817"/>
            <a:ext cx="12192000" cy="1107235"/>
            <a:chOff x="229036" y="4299585"/>
            <a:chExt cx="8640644" cy="623995"/>
          </a:xfrm>
        </p:grpSpPr>
        <p:sp>
          <p:nvSpPr>
            <p:cNvPr id="6" name="Rectangle 5">
              <a:extLst>
                <a:ext uri="{FF2B5EF4-FFF2-40B4-BE49-F238E27FC236}">
                  <a16:creationId xmlns:a16="http://schemas.microsoft.com/office/drawing/2014/main" id="{F2F62ECD-2525-4124-9493-B7C4C5F15168}"/>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3CC9F18D-8985-B4FE-D362-0DE41DFBC35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a:latin typeface="Arial" panose="020B0604020202020204" pitchFamily="34" charset="0"/>
                  <a:cs typeface="Arial" panose="020B0604020202020204" pitchFamily="34" charset="0"/>
                </a:rPr>
                <a:t>Answer: C</a:t>
              </a:r>
            </a:p>
            <a:p>
              <a:pPr>
                <a:spcAft>
                  <a:spcPts val="800"/>
                </a:spcAft>
              </a:pPr>
              <a:r>
                <a:rPr lang="en-US" sz="2000">
                  <a:latin typeface="Arial" panose="020B0604020202020204" pitchFamily="34" charset="0"/>
                  <a:cs typeface="Arial" panose="020B0604020202020204" pitchFamily="34" charset="0"/>
                </a:rPr>
                <a:t>Organize images into separate classes or categories before uploading.</a:t>
              </a:r>
            </a:p>
          </p:txBody>
        </p:sp>
      </p:grpSp>
      <p:sp>
        <p:nvSpPr>
          <p:cNvPr id="8" name="TextBox 7">
            <a:extLst>
              <a:ext uri="{FF2B5EF4-FFF2-40B4-BE49-F238E27FC236}">
                <a16:creationId xmlns:a16="http://schemas.microsoft.com/office/drawing/2014/main" id="{2D78EA8C-9AB6-4F88-FF44-66CFDCB45035}"/>
              </a:ext>
            </a:extLst>
          </p:cNvPr>
          <p:cNvSpPr txBox="1"/>
          <p:nvPr/>
        </p:nvSpPr>
        <p:spPr>
          <a:xfrm>
            <a:off x="211757" y="1424266"/>
            <a:ext cx="6720887" cy="3611886"/>
          </a:xfrm>
          <a:prstGeom prst="rect">
            <a:avLst/>
          </a:prstGeom>
          <a:noFill/>
        </p:spPr>
        <p:txBody>
          <a:bodyPr wrap="square" lIns="121920" tIns="60960" rIns="121920" bIns="60960" rtlCol="0" anchor="t">
            <a:spAutoFit/>
          </a:bodyPr>
          <a:lstStyle/>
          <a:p>
            <a:pPr>
              <a:spcAft>
                <a:spcPts val="800"/>
              </a:spcAft>
            </a:pPr>
            <a:r>
              <a:rPr lang="en-US" b="1">
                <a:latin typeface="Arial" panose="020B0604020202020204" pitchFamily="34" charset="0"/>
                <a:cs typeface="Arial" panose="020B0604020202020204" pitchFamily="34" charset="0"/>
              </a:rPr>
              <a:t>4.  When training an image model on Teachable Machine, what must you do with your images before uploading them?</a:t>
            </a:r>
          </a:p>
          <a:p>
            <a:pPr>
              <a:spcAft>
                <a:spcPts val="800"/>
              </a:spcAft>
            </a:pPr>
            <a:endParaRPr lang="en-US" b="1">
              <a:latin typeface="Arial" panose="020B0604020202020204" pitchFamily="34" charset="0"/>
              <a:cs typeface="Arial" panose="020B0604020202020204" pitchFamily="34" charset="0"/>
            </a:endParaRPr>
          </a:p>
          <a:p>
            <a:pPr marL="342900" indent="-342900">
              <a:spcAft>
                <a:spcPts val="800"/>
              </a:spcAft>
              <a:buAutoNum type="arabicPeriod"/>
            </a:pPr>
            <a:endParaRPr lang="en-US" b="1">
              <a:latin typeface="Arial" panose="020B0604020202020204" pitchFamily="34" charset="0"/>
              <a:cs typeface="Arial" panose="020B0604020202020204" pitchFamily="34" charset="0"/>
            </a:endParaRP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You need to manually label each pixel in the image.</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Apply filters to enhance the image quality.</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Organize images into separate classes or categories before uploading.</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Convert the images into a single color scheme.</a:t>
            </a:r>
          </a:p>
        </p:txBody>
      </p:sp>
      <p:pic>
        <p:nvPicPr>
          <p:cNvPr id="9" name="Picture 8" descr="A cartoon of a person standing next to a question mark&#10;&#10;Description automatically generated">
            <a:extLst>
              <a:ext uri="{FF2B5EF4-FFF2-40B4-BE49-F238E27FC236}">
                <a16:creationId xmlns:a16="http://schemas.microsoft.com/office/drawing/2014/main" id="{506921D3-6487-E171-AB38-3B9716BAF54C}"/>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5253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3F9F20F-7830-1333-4C42-DF9017445B0F}"/>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8B46E183-C0E3-E4FA-AA17-3C159E0CF47B}"/>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FF050E98-F522-8F07-F48F-BFADAF3CD204}"/>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32C31D5-0A04-6085-A809-90CEBBC3DADD}"/>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B56CE122-AFFD-2072-8412-2572EB46448D}"/>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D39F05AC-5333-6FB8-CF42-7D0556FD0B97}"/>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a:latin typeface="Arial" panose="020B0604020202020204" pitchFamily="34" charset="0"/>
                  <a:cs typeface="Arial" panose="020B0604020202020204" pitchFamily="34" charset="0"/>
                </a:rPr>
                <a:t>Answer: D</a:t>
              </a:r>
            </a:p>
            <a:p>
              <a:pPr>
                <a:spcAft>
                  <a:spcPts val="800"/>
                </a:spcAft>
              </a:pPr>
              <a:r>
                <a:rPr lang="en-US" sz="2000">
                  <a:latin typeface="Arial" panose="020B0604020202020204" pitchFamily="34" charset="0"/>
                  <a:cs typeface="Arial" panose="020B0604020202020204" pitchFamily="34" charset="0"/>
                </a:rPr>
                <a:t>Manually segmenting the image for feature extraction</a:t>
              </a:r>
            </a:p>
          </p:txBody>
        </p:sp>
      </p:grpSp>
      <p:sp>
        <p:nvSpPr>
          <p:cNvPr id="8" name="TextBox 7">
            <a:extLst>
              <a:ext uri="{FF2B5EF4-FFF2-40B4-BE49-F238E27FC236}">
                <a16:creationId xmlns:a16="http://schemas.microsoft.com/office/drawing/2014/main" id="{46CB610B-DD03-D9B4-F521-0FB6A473E387}"/>
              </a:ext>
            </a:extLst>
          </p:cNvPr>
          <p:cNvSpPr txBox="1"/>
          <p:nvPr/>
        </p:nvSpPr>
        <p:spPr>
          <a:xfrm>
            <a:off x="193647" y="1426878"/>
            <a:ext cx="6543976" cy="3611886"/>
          </a:xfrm>
          <a:prstGeom prst="rect">
            <a:avLst/>
          </a:prstGeom>
          <a:noFill/>
        </p:spPr>
        <p:txBody>
          <a:bodyPr wrap="square" lIns="121920" tIns="60960" rIns="121920" bIns="60960" rtlCol="0" anchor="t">
            <a:spAutoFit/>
          </a:bodyPr>
          <a:lstStyle/>
          <a:p>
            <a:pPr>
              <a:spcAft>
                <a:spcPts val="800"/>
              </a:spcAft>
            </a:pPr>
            <a:r>
              <a:rPr lang="en-US" b="1">
                <a:latin typeface="Arial" panose="020B0604020202020204" pitchFamily="34" charset="0"/>
                <a:cs typeface="Arial" panose="020B0604020202020204" pitchFamily="34" charset="0"/>
              </a:rPr>
              <a:t>5.  Which of the following actions is NOT part of the Teachable Machine process when training an image classification model?</a:t>
            </a:r>
          </a:p>
          <a:p>
            <a:pPr>
              <a:spcAft>
                <a:spcPts val="800"/>
              </a:spcAft>
            </a:pPr>
            <a:endParaRPr lang="en-US">
              <a:latin typeface="Arial" panose="020B0604020202020204" pitchFamily="34" charset="0"/>
              <a:cs typeface="Arial" panose="020B0604020202020204" pitchFamily="34" charset="0"/>
            </a:endParaRP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Uploading images for training</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Defining labels for the images</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Running a predefined image classification algorithm on your own dataset</a:t>
            </a:r>
          </a:p>
          <a:p>
            <a:pPr marL="457200" indent="-457200">
              <a:spcAft>
                <a:spcPts val="800"/>
              </a:spcAft>
              <a:buFont typeface="Arial"/>
              <a:buAutoNum type="alphaLcParenBoth"/>
            </a:pPr>
            <a:r>
              <a:rPr lang="en-US">
                <a:latin typeface="Arial" panose="020B0604020202020204" pitchFamily="34" charset="0"/>
                <a:cs typeface="Arial" panose="020B0604020202020204" pitchFamily="34" charset="0"/>
              </a:rPr>
              <a:t>Manually segmenting the image for feature extraction</a:t>
            </a:r>
          </a:p>
          <a:p>
            <a:pPr marL="457200" indent="-457200">
              <a:spcAft>
                <a:spcPts val="800"/>
              </a:spcAft>
              <a:buFont typeface="Arial"/>
              <a:buAutoNum type="alphaLcParenBoth"/>
            </a:pPr>
            <a:endParaRPr lang="en-US">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19DBBBC3-1784-85F8-6F5C-7082C1638734}"/>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282100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a:solidFill>
                  <a:srgbClr val="213163"/>
                </a:solidFill>
              </a:rPr>
              <a:t>Thank You</a:t>
            </a:r>
            <a:endParaRPr lang="en-US" sz="5000"/>
          </a:p>
        </p:txBody>
      </p:sp>
    </p:spTree>
    <p:extLst>
      <p:ext uri="{BB962C8B-B14F-4D97-AF65-F5344CB8AC3E}">
        <p14:creationId xmlns:p14="http://schemas.microsoft.com/office/powerpoint/2010/main" val="354436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a:solidFill>
                  <a:srgbClr val="213163"/>
                </a:solidFill>
              </a:rPr>
              <a:t>Learning Objectives</a:t>
            </a:r>
            <a:endParaRPr lang="en-IN" sz="2000">
              <a:solidFill>
                <a:srgbClr val="213163"/>
              </a:solidFill>
            </a:endParaRPr>
          </a:p>
        </p:txBody>
      </p:sp>
      <p:grpSp>
        <p:nvGrpSpPr>
          <p:cNvPr id="3" name="Group 2">
            <a:extLst>
              <a:ext uri="{FF2B5EF4-FFF2-40B4-BE49-F238E27FC236}">
                <a16:creationId xmlns:a16="http://schemas.microsoft.com/office/drawing/2014/main" id="{B039156F-A932-5941-7C6C-55401BAB8C1C}"/>
              </a:ext>
            </a:extLst>
          </p:cNvPr>
          <p:cNvGrpSpPr/>
          <p:nvPr/>
        </p:nvGrpSpPr>
        <p:grpSpPr>
          <a:xfrm>
            <a:off x="0" y="6055360"/>
            <a:ext cx="12192000" cy="356968"/>
            <a:chOff x="0" y="6055360"/>
            <a:chExt cx="12192000" cy="356968"/>
          </a:xfrm>
        </p:grpSpPr>
        <p:sp>
          <p:nvSpPr>
            <p:cNvPr id="12" name="TextBox 11">
              <a:extLst>
                <a:ext uri="{FF2B5EF4-FFF2-40B4-BE49-F238E27FC236}">
                  <a16:creationId xmlns:a16="http://schemas.microsoft.com/office/drawing/2014/main" id="{82B1456E-9C82-2BE0-34DA-790DDD330C7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3" name="TextBox 12">
              <a:extLst>
                <a:ext uri="{FF2B5EF4-FFF2-40B4-BE49-F238E27FC236}">
                  <a16:creationId xmlns:a16="http://schemas.microsoft.com/office/drawing/2014/main" id="{D2E04AEF-F8A2-DDF4-F5A8-ECCEA347452C}"/>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4" name="Straight Connector 13">
              <a:extLst>
                <a:ext uri="{FF2B5EF4-FFF2-40B4-BE49-F238E27FC236}">
                  <a16:creationId xmlns:a16="http://schemas.microsoft.com/office/drawing/2014/main" id="{FD309382-A8C5-B988-83E3-25D1853C28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4">
            <a:alphaModFix amt="85000"/>
          </a:blip>
          <a:srcRect l="13763" t="6135" r="13650"/>
          <a:stretch/>
        </p:blipFill>
        <p:spPr>
          <a:xfrm>
            <a:off x="7345680" y="1442720"/>
            <a:ext cx="4500880" cy="463296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a:solidFill>
                  <a:schemeClr val="tx1"/>
                </a:solidFill>
                <a:latin typeface="+mn-lt"/>
              </a:rPr>
              <a:t>GOAL</a:t>
            </a:r>
          </a:p>
        </p:txBody>
      </p:sp>
      <p:sp>
        <p:nvSpPr>
          <p:cNvPr id="7" name="TextBox 6">
            <a:extLst>
              <a:ext uri="{FF2B5EF4-FFF2-40B4-BE49-F238E27FC236}">
                <a16:creationId xmlns:a16="http://schemas.microsoft.com/office/drawing/2014/main" id="{BAFC85C6-7011-052A-69A4-094A9246B2E7}"/>
              </a:ext>
            </a:extLst>
          </p:cNvPr>
          <p:cNvSpPr txBox="1"/>
          <p:nvPr/>
        </p:nvSpPr>
        <p:spPr>
          <a:xfrm>
            <a:off x="199809" y="1442720"/>
            <a:ext cx="7022085" cy="3370666"/>
          </a:xfrm>
          <a:prstGeom prst="rect">
            <a:avLst/>
          </a:prstGeom>
          <a:noFill/>
        </p:spPr>
        <p:txBody>
          <a:bodyPr wrap="square" lIns="91440" tIns="45720" rIns="91440" bIns="45720" anchor="t">
            <a:spAutoFit/>
          </a:bodyPr>
          <a:lstStyle/>
          <a:p>
            <a:pPr marL="285750" indent="-285750">
              <a:lnSpc>
                <a:spcPct val="150000"/>
              </a:lnSpc>
              <a:buFont typeface="Arial" panose="020B0604020202020204" pitchFamily="34" charset="0"/>
              <a:buChar char="•"/>
            </a:pPr>
            <a:r>
              <a:rPr lang="en-US" sz="1600"/>
              <a:t>Understand the concept and basics of digital images, pixels, color models, and image types.</a:t>
            </a:r>
            <a:endParaRPr lang="en-US"/>
          </a:p>
          <a:p>
            <a:pPr marL="285750" indent="-285750">
              <a:lnSpc>
                <a:spcPct val="150000"/>
              </a:lnSpc>
              <a:buFont typeface="Arial" panose="020B0604020202020204" pitchFamily="34" charset="0"/>
              <a:buChar char="•"/>
            </a:pPr>
            <a:r>
              <a:rPr lang="en-US" sz="1600"/>
              <a:t>Define and interpret resolution, size, and aspect ratio in images.</a:t>
            </a:r>
          </a:p>
          <a:p>
            <a:pPr marL="285750" indent="-285750">
              <a:lnSpc>
                <a:spcPct val="150000"/>
              </a:lnSpc>
              <a:buFont typeface="Arial" panose="020B0604020202020204" pitchFamily="34" charset="0"/>
              <a:buChar char="•"/>
            </a:pPr>
            <a:r>
              <a:rPr lang="en-US" sz="1600"/>
              <a:t>Apply smoothing and sharpening to enhance image clarity.</a:t>
            </a:r>
          </a:p>
          <a:p>
            <a:pPr marL="285750" indent="-285750">
              <a:lnSpc>
                <a:spcPct val="150000"/>
              </a:lnSpc>
              <a:buFont typeface="Arial" panose="020B0604020202020204" pitchFamily="34" charset="0"/>
              <a:buChar char="•"/>
            </a:pPr>
            <a:r>
              <a:rPr lang="en-US" sz="1600"/>
              <a:t>Use thresholding methods to segment and interpret images.</a:t>
            </a:r>
          </a:p>
          <a:p>
            <a:pPr marL="285750" indent="-285750">
              <a:lnSpc>
                <a:spcPct val="150000"/>
              </a:lnSpc>
              <a:buFont typeface="Arial" panose="020B0604020202020204" pitchFamily="34" charset="0"/>
              <a:buChar char="•"/>
            </a:pPr>
            <a:r>
              <a:rPr lang="en-US" sz="1600"/>
              <a:t>Define image and explore OpenCV for basic image processing tasks.</a:t>
            </a:r>
          </a:p>
          <a:p>
            <a:pPr marL="285750" indent="-285750">
              <a:lnSpc>
                <a:spcPct val="150000"/>
              </a:lnSpc>
              <a:buFont typeface="Arial" panose="020B0604020202020204" pitchFamily="34" charset="0"/>
              <a:buChar char="•"/>
            </a:pPr>
            <a:r>
              <a:rPr lang="en-US" sz="1600"/>
              <a:t>Train and use image models with Google’s Teachable Machine.</a:t>
            </a:r>
          </a:p>
          <a:p>
            <a:pPr marL="285750" indent="-285750">
              <a:lnSpc>
                <a:spcPct val="150000"/>
              </a:lnSpc>
              <a:buFont typeface="Arial" panose="020B0604020202020204" pitchFamily="34" charset="0"/>
              <a:buChar char="•"/>
            </a:pPr>
            <a:r>
              <a:rPr lang="en-US" sz="1600"/>
              <a:t>Identify sustainable applications of image processing in green technology. </a:t>
            </a:r>
          </a:p>
        </p:txBody>
      </p:sp>
    </p:spTree>
    <p:extLst>
      <p:ext uri="{BB962C8B-B14F-4D97-AF65-F5344CB8AC3E}">
        <p14:creationId xmlns:p14="http://schemas.microsoft.com/office/powerpoint/2010/main" val="190931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D21D7-3151-8633-50EE-8A01DF0E68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EE548E-3541-F8A4-831E-6CB9BF825E24}"/>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484F9E"/>
                </a:solidFill>
              </a:rPr>
              <a:t>What is a Digital Image?</a:t>
            </a:r>
          </a:p>
        </p:txBody>
      </p:sp>
      <p:sp>
        <p:nvSpPr>
          <p:cNvPr id="8" name="Text Placeholder 4">
            <a:extLst>
              <a:ext uri="{FF2B5EF4-FFF2-40B4-BE49-F238E27FC236}">
                <a16:creationId xmlns:a16="http://schemas.microsoft.com/office/drawing/2014/main" id="{58C72AF0-A46F-3ED5-05EB-079B41EC13AD}"/>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B9AE547-9757-402F-ACF5-371674112258}"/>
              </a:ext>
            </a:extLst>
          </p:cNvPr>
          <p:cNvSpPr txBox="1"/>
          <p:nvPr/>
        </p:nvSpPr>
        <p:spPr>
          <a:xfrm>
            <a:off x="208214" y="1452500"/>
            <a:ext cx="3995226" cy="3001334"/>
          </a:xfrm>
          <a:prstGeom prst="rect">
            <a:avLst/>
          </a:prstGeom>
          <a:noFill/>
        </p:spPr>
        <p:txBody>
          <a:bodyPr wrap="square" lIns="91440" tIns="45720" rIns="91440" bIns="45720" anchor="t">
            <a:spAutoFit/>
          </a:bodyPr>
          <a:lstStyle/>
          <a:p>
            <a:pPr marL="285750" indent="-285750" algn="just">
              <a:lnSpc>
                <a:spcPct val="150000"/>
              </a:lnSpc>
              <a:buChar char="•"/>
            </a:pPr>
            <a:r>
              <a:rPr lang="en-US" sz="1600"/>
              <a:t>A digital image is like a picture made of tiny dots called pixels.</a:t>
            </a:r>
            <a:endParaRPr lang="en-US"/>
          </a:p>
          <a:p>
            <a:pPr marL="285750" indent="-285750" algn="just">
              <a:lnSpc>
                <a:spcPct val="150000"/>
              </a:lnSpc>
              <a:buChar char="•"/>
            </a:pPr>
            <a:r>
              <a:rPr lang="en-US" sz="1600"/>
              <a:t>These pixels are arranged in rows and columns, similar to tiles on a floor.</a:t>
            </a:r>
            <a:endParaRPr lang="en-US"/>
          </a:p>
          <a:p>
            <a:pPr marL="285750" indent="-285750" algn="just">
              <a:lnSpc>
                <a:spcPct val="150000"/>
              </a:lnSpc>
              <a:buChar char="•"/>
            </a:pPr>
            <a:r>
              <a:rPr lang="en-US" sz="1600"/>
              <a:t>Each pixel has a number that shows how bright or dark it is, helping to create the image we see.</a:t>
            </a:r>
            <a:endParaRPr lang="en-US"/>
          </a:p>
          <a:p>
            <a:pPr algn="just">
              <a:lnSpc>
                <a:spcPct val="150000"/>
              </a:lnSpc>
            </a:pPr>
            <a:endParaRPr lang="en-US" sz="1600"/>
          </a:p>
        </p:txBody>
      </p:sp>
      <p:grpSp>
        <p:nvGrpSpPr>
          <p:cNvPr id="12" name="Group 11">
            <a:extLst>
              <a:ext uri="{FF2B5EF4-FFF2-40B4-BE49-F238E27FC236}">
                <a16:creationId xmlns:a16="http://schemas.microsoft.com/office/drawing/2014/main" id="{7F5EB7B8-FE94-B1D0-A39C-9F4B2B1D8D93}"/>
              </a:ext>
            </a:extLst>
          </p:cNvPr>
          <p:cNvGrpSpPr/>
          <p:nvPr/>
        </p:nvGrpSpPr>
        <p:grpSpPr>
          <a:xfrm>
            <a:off x="0" y="6055360"/>
            <a:ext cx="12192000" cy="644226"/>
            <a:chOff x="0" y="6055360"/>
            <a:chExt cx="12192000" cy="644226"/>
          </a:xfrm>
        </p:grpSpPr>
        <p:sp>
          <p:nvSpPr>
            <p:cNvPr id="13" name="TextBox 12">
              <a:extLst>
                <a:ext uri="{FF2B5EF4-FFF2-40B4-BE49-F238E27FC236}">
                  <a16:creationId xmlns:a16="http://schemas.microsoft.com/office/drawing/2014/main" id="{EE33F1CC-5D2D-D5BC-3415-A5CE4973E40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72E337F3-FA0D-696A-E3A9-C909CFD29FC9}"/>
                </a:ext>
              </a:extLst>
            </p:cNvPr>
            <p:cNvSpPr txBox="1"/>
            <p:nvPr/>
          </p:nvSpPr>
          <p:spPr>
            <a:xfrm>
              <a:off x="880529" y="6135329"/>
              <a:ext cx="10885373" cy="564257"/>
            </a:xfrm>
            <a:prstGeom prst="rect">
              <a:avLst/>
            </a:prstGeom>
            <a:noFill/>
          </p:spPr>
          <p:txBody>
            <a:bodyPr wrap="square" lIns="91440" tIns="45720" rIns="91440" bIns="45720" rtlCol="0" anchor="t">
              <a:spAutoFit/>
            </a:bodyPr>
            <a:lstStyle/>
            <a:p>
              <a:pPr>
                <a:spcAft>
                  <a:spcPts val="800"/>
                </a:spcAft>
              </a:pPr>
              <a:r>
                <a:rPr lang="en-IN" sz="1200">
                  <a:solidFill>
                    <a:srgbClr val="0000FF"/>
                  </a:solidFill>
                  <a:latin typeface="+mn-lt"/>
                </a:rPr>
                <a:t>https://theailearner.com/2018/10/06/what-is-a-digital-image/</a:t>
              </a:r>
              <a:endParaRPr lang="en-US" sz="1850">
                <a:latin typeface="+mn-lt"/>
              </a:endParaRPr>
            </a:p>
            <a:p>
              <a:pPr>
                <a:spcAft>
                  <a:spcPts val="800"/>
                </a:spcAft>
              </a:pPr>
              <a:endParaRPr lang="en-IN" sz="1200">
                <a:solidFill>
                  <a:srgbClr val="0000FF"/>
                </a:solidFill>
              </a:endParaRPr>
            </a:p>
          </p:txBody>
        </p:sp>
        <p:cxnSp>
          <p:nvCxnSpPr>
            <p:cNvPr id="15" name="Straight Connector 14">
              <a:extLst>
                <a:ext uri="{FF2B5EF4-FFF2-40B4-BE49-F238E27FC236}">
                  <a16:creationId xmlns:a16="http://schemas.microsoft.com/office/drawing/2014/main" id="{3827D066-D568-E80B-3F43-5B166F10B0B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242" name="Picture 2">
            <a:extLst>
              <a:ext uri="{FF2B5EF4-FFF2-40B4-BE49-F238E27FC236}">
                <a16:creationId xmlns:a16="http://schemas.microsoft.com/office/drawing/2014/main" id="{43721736-CB50-3EC9-7C5A-0B7FB799456E}"/>
              </a:ext>
            </a:extLst>
          </p:cNvPr>
          <p:cNvPicPr>
            <a:picLocks noChangeAspect="1" noChangeArrowheads="1"/>
          </p:cNvPicPr>
          <p:nvPr/>
        </p:nvPicPr>
        <p:blipFill>
          <a:blip r:embed="rId3"/>
          <a:srcRect/>
          <a:stretch>
            <a:fillRect/>
          </a:stretch>
        </p:blipFill>
        <p:spPr bwMode="auto">
          <a:xfrm>
            <a:off x="5862600" y="1455476"/>
            <a:ext cx="5955823" cy="412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677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D21D7-3151-8633-50EE-8A01DF0E68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EE548E-3541-F8A4-831E-6CB9BF825E24}"/>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484F9E"/>
                </a:solidFill>
              </a:rPr>
              <a:t>How are Images defined mathematically?</a:t>
            </a:r>
            <a:endParaRPr lang="en-US"/>
          </a:p>
        </p:txBody>
      </p:sp>
      <p:sp>
        <p:nvSpPr>
          <p:cNvPr id="8" name="Text Placeholder 4">
            <a:extLst>
              <a:ext uri="{FF2B5EF4-FFF2-40B4-BE49-F238E27FC236}">
                <a16:creationId xmlns:a16="http://schemas.microsoft.com/office/drawing/2014/main" id="{58C72AF0-A46F-3ED5-05EB-079B41EC13AD}"/>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B9AE547-9757-402F-ACF5-371674112258}"/>
              </a:ext>
            </a:extLst>
          </p:cNvPr>
          <p:cNvSpPr txBox="1"/>
          <p:nvPr/>
        </p:nvSpPr>
        <p:spPr>
          <a:xfrm>
            <a:off x="208214" y="1452500"/>
            <a:ext cx="5802254" cy="3370666"/>
          </a:xfrm>
          <a:prstGeom prst="rect">
            <a:avLst/>
          </a:prstGeom>
          <a:noFill/>
        </p:spPr>
        <p:txBody>
          <a:bodyPr wrap="square" lIns="91440" tIns="45720" rIns="91440" bIns="45720" anchor="t">
            <a:spAutoFit/>
          </a:bodyPr>
          <a:lstStyle/>
          <a:p>
            <a:pPr>
              <a:lnSpc>
                <a:spcPct val="150000"/>
              </a:lnSpc>
            </a:pPr>
            <a:r>
              <a:rPr lang="en-US" sz="1600"/>
              <a:t>An image is mathematically represented as a two-dimensional function f(</a:t>
            </a:r>
            <a:r>
              <a:rPr lang="en-US" sz="1600" err="1"/>
              <a:t>x,y</a:t>
            </a:r>
            <a:r>
              <a:rPr lang="en-US" sz="1600"/>
              <a:t>).</a:t>
            </a:r>
            <a:endParaRPr lang="en-US"/>
          </a:p>
          <a:p>
            <a:pPr lvl="1">
              <a:lnSpc>
                <a:spcPct val="150000"/>
              </a:lnSpc>
            </a:pPr>
            <a:r>
              <a:rPr lang="en-US" sz="1600"/>
              <a:t>Variables: </a:t>
            </a:r>
            <a:r>
              <a:rPr lang="en-US" sz="1600" err="1"/>
              <a:t>x,y</a:t>
            </a:r>
            <a:r>
              <a:rPr lang="en-US" sz="1600"/>
              <a:t>: Spatial coordinates (pixel locations).</a:t>
            </a:r>
          </a:p>
          <a:p>
            <a:pPr lvl="1">
              <a:lnSpc>
                <a:spcPct val="150000"/>
              </a:lnSpc>
            </a:pPr>
            <a:r>
              <a:rPr lang="en-US" sz="1600"/>
              <a:t>                f(</a:t>
            </a:r>
            <a:r>
              <a:rPr lang="en-US" sz="1600" err="1"/>
              <a:t>x,y</a:t>
            </a:r>
            <a:r>
              <a:rPr lang="en-US" sz="1600"/>
              <a:t>): Intensity or brightness at point (</a:t>
            </a:r>
            <a:r>
              <a:rPr lang="en-US" sz="1600" err="1"/>
              <a:t>x,y</a:t>
            </a:r>
            <a:r>
              <a:rPr lang="en-US" sz="1600"/>
              <a:t>).</a:t>
            </a:r>
          </a:p>
          <a:p>
            <a:pPr>
              <a:lnSpc>
                <a:spcPct val="150000"/>
              </a:lnSpc>
            </a:pPr>
            <a:endParaRPr lang="en-US" sz="1600"/>
          </a:p>
          <a:p>
            <a:pPr>
              <a:lnSpc>
                <a:spcPct val="150000"/>
              </a:lnSpc>
            </a:pPr>
            <a:r>
              <a:rPr lang="en-US" sz="1600"/>
              <a:t>An image of M * N dimension consists of discrete values for </a:t>
            </a:r>
            <a:r>
              <a:rPr lang="en-US" sz="1600" err="1"/>
              <a:t>x,y</a:t>
            </a:r>
            <a:r>
              <a:rPr lang="en-US" sz="1600"/>
              <a:t> and f(</a:t>
            </a:r>
            <a:r>
              <a:rPr lang="en-US" sz="1600" err="1"/>
              <a:t>x,y</a:t>
            </a:r>
            <a:r>
              <a:rPr lang="en-US" sz="1600"/>
              <a:t>), typically represented in pixels.</a:t>
            </a:r>
            <a:endParaRPr lang="en-US"/>
          </a:p>
          <a:p>
            <a:pPr>
              <a:lnSpc>
                <a:spcPct val="150000"/>
              </a:lnSpc>
            </a:pPr>
            <a:endParaRPr lang="en-US" sz="1600"/>
          </a:p>
          <a:p>
            <a:pPr>
              <a:lnSpc>
                <a:spcPct val="150000"/>
              </a:lnSpc>
            </a:pPr>
            <a:endParaRPr lang="en-US" sz="1600" b="1"/>
          </a:p>
        </p:txBody>
      </p:sp>
      <p:grpSp>
        <p:nvGrpSpPr>
          <p:cNvPr id="12" name="Group 11">
            <a:extLst>
              <a:ext uri="{FF2B5EF4-FFF2-40B4-BE49-F238E27FC236}">
                <a16:creationId xmlns:a16="http://schemas.microsoft.com/office/drawing/2014/main" id="{7F5EB7B8-FE94-B1D0-A39C-9F4B2B1D8D93}"/>
              </a:ext>
            </a:extLst>
          </p:cNvPr>
          <p:cNvGrpSpPr/>
          <p:nvPr/>
        </p:nvGrpSpPr>
        <p:grpSpPr>
          <a:xfrm>
            <a:off x="0" y="6055360"/>
            <a:ext cx="12192000" cy="931484"/>
            <a:chOff x="0" y="6055360"/>
            <a:chExt cx="12192000" cy="931484"/>
          </a:xfrm>
        </p:grpSpPr>
        <p:sp>
          <p:nvSpPr>
            <p:cNvPr id="13" name="TextBox 12">
              <a:extLst>
                <a:ext uri="{FF2B5EF4-FFF2-40B4-BE49-F238E27FC236}">
                  <a16:creationId xmlns:a16="http://schemas.microsoft.com/office/drawing/2014/main" id="{EE33F1CC-5D2D-D5BC-3415-A5CE4973E40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72E337F3-FA0D-696A-E3A9-C909CFD29FC9}"/>
                </a:ext>
              </a:extLst>
            </p:cNvPr>
            <p:cNvSpPr txBox="1"/>
            <p:nvPr/>
          </p:nvSpPr>
          <p:spPr>
            <a:xfrm>
              <a:off x="880529" y="6135329"/>
              <a:ext cx="10885373" cy="851515"/>
            </a:xfrm>
            <a:prstGeom prst="rect">
              <a:avLst/>
            </a:prstGeom>
            <a:noFill/>
          </p:spPr>
          <p:txBody>
            <a:bodyPr wrap="square" lIns="91440" tIns="45720" rIns="91440" bIns="45720" rtlCol="0" anchor="t">
              <a:spAutoFit/>
            </a:bodyPr>
            <a:lstStyle/>
            <a:p>
              <a:pPr>
                <a:spcAft>
                  <a:spcPts val="800"/>
                </a:spcAft>
              </a:pPr>
              <a:r>
                <a:rPr lang="en-IN" sz="1200">
                  <a:solidFill>
                    <a:srgbClr val="0000FF"/>
                  </a:solidFill>
                  <a:latin typeface="+mn-lt"/>
                  <a:hlinkClick r:id="rId3"/>
                </a:rPr>
                <a:t>https://saineshnakra.medium.com/demystifying-cv-the-ultimate-guide-to-choosing-the-right-module-and-library-for-any-computer-86d35ac9fa8a</a:t>
              </a:r>
              <a:endParaRPr lang="en-US"/>
            </a:p>
            <a:p>
              <a:pPr>
                <a:spcAft>
                  <a:spcPts val="800"/>
                </a:spcAft>
              </a:pPr>
              <a:r>
                <a:rPr lang="en-IN" sz="1200">
                  <a:solidFill>
                    <a:srgbClr val="0000FF"/>
                  </a:solidFill>
                  <a:latin typeface="+mn-lt"/>
                  <a:hlinkClick r:id="rId4"/>
                </a:rPr>
                <a:t>https://www.mrecacademics.com/DepartmentStudyMaterials/20201220-Digital%20Image%20Processing%20Notes.pdf</a:t>
              </a:r>
              <a:endParaRPr lang="en-IN">
                <a:latin typeface="+mn-lt"/>
              </a:endParaRPr>
            </a:p>
            <a:p>
              <a:pPr>
                <a:spcAft>
                  <a:spcPts val="800"/>
                </a:spcAft>
              </a:pPr>
              <a:endParaRPr lang="en-IN" sz="1200">
                <a:solidFill>
                  <a:srgbClr val="0000FF"/>
                </a:solidFill>
              </a:endParaRPr>
            </a:p>
          </p:txBody>
        </p:sp>
        <p:cxnSp>
          <p:nvCxnSpPr>
            <p:cNvPr id="15" name="Straight Connector 14">
              <a:extLst>
                <a:ext uri="{FF2B5EF4-FFF2-40B4-BE49-F238E27FC236}">
                  <a16:creationId xmlns:a16="http://schemas.microsoft.com/office/drawing/2014/main" id="{3827D066-D568-E80B-3F43-5B166F10B0B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242" name="Picture 2" descr="A graph of a function&#10;&#10;Description automatically generated">
            <a:extLst>
              <a:ext uri="{FF2B5EF4-FFF2-40B4-BE49-F238E27FC236}">
                <a16:creationId xmlns:a16="http://schemas.microsoft.com/office/drawing/2014/main" id="{43721736-CB50-3EC9-7C5A-0B7FB799456E}"/>
              </a:ext>
            </a:extLst>
          </p:cNvPr>
          <p:cNvPicPr>
            <a:picLocks noChangeAspect="1" noChangeArrowheads="1"/>
          </p:cNvPicPr>
          <p:nvPr/>
        </p:nvPicPr>
        <p:blipFill>
          <a:blip r:embed="rId5"/>
          <a:srcRect/>
          <a:stretch>
            <a:fillRect/>
          </a:stretch>
        </p:blipFill>
        <p:spPr bwMode="auto">
          <a:xfrm>
            <a:off x="6529690" y="1449860"/>
            <a:ext cx="4976109" cy="37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063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D21D7-3151-8633-50EE-8A01DF0E68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EE548E-3541-F8A4-831E-6CB9BF825E24}"/>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484F9E"/>
                </a:solidFill>
              </a:rPr>
              <a:t>What is an Image Processing?</a:t>
            </a:r>
          </a:p>
        </p:txBody>
      </p:sp>
      <p:sp>
        <p:nvSpPr>
          <p:cNvPr id="8" name="Text Placeholder 4">
            <a:extLst>
              <a:ext uri="{FF2B5EF4-FFF2-40B4-BE49-F238E27FC236}">
                <a16:creationId xmlns:a16="http://schemas.microsoft.com/office/drawing/2014/main" id="{58C72AF0-A46F-3ED5-05EB-079B41EC13AD}"/>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B9AE547-9757-402F-ACF5-371674112258}"/>
              </a:ext>
            </a:extLst>
          </p:cNvPr>
          <p:cNvSpPr txBox="1"/>
          <p:nvPr/>
        </p:nvSpPr>
        <p:spPr>
          <a:xfrm>
            <a:off x="208214" y="1452500"/>
            <a:ext cx="6052626" cy="2262671"/>
          </a:xfrm>
          <a:prstGeom prst="rect">
            <a:avLst/>
          </a:prstGeom>
          <a:noFill/>
        </p:spPr>
        <p:txBody>
          <a:bodyPr wrap="square" lIns="91440" tIns="45720" rIns="91440" bIns="45720" anchor="t">
            <a:spAutoFit/>
          </a:bodyPr>
          <a:lstStyle/>
          <a:p>
            <a:pPr marL="285750" indent="-285750">
              <a:lnSpc>
                <a:spcPct val="150000"/>
              </a:lnSpc>
              <a:buFont typeface="Arial"/>
              <a:buChar char="•"/>
            </a:pPr>
            <a:r>
              <a:rPr lang="en-US" sz="1600"/>
              <a:t>In digital techniques, the manipulation and analysis of images to enhance or gather meaningful information regarding them are usually referred to as image processing.</a:t>
            </a:r>
            <a:endParaRPr lang="en-US"/>
          </a:p>
          <a:p>
            <a:pPr marL="285750" indent="-285750">
              <a:lnSpc>
                <a:spcPct val="150000"/>
              </a:lnSpc>
              <a:buFont typeface="Arial"/>
              <a:buChar char="•"/>
            </a:pPr>
            <a:endParaRPr lang="en-US" sz="1600"/>
          </a:p>
          <a:p>
            <a:pPr marL="285750" indent="-285750">
              <a:lnSpc>
                <a:spcPct val="150000"/>
              </a:lnSpc>
              <a:buFont typeface="Arial"/>
              <a:buChar char="•"/>
            </a:pPr>
            <a:r>
              <a:rPr lang="en-US" sz="1600"/>
              <a:t>This is mainly used to enhance, modify, or analyze visual information.</a:t>
            </a:r>
          </a:p>
        </p:txBody>
      </p:sp>
      <p:grpSp>
        <p:nvGrpSpPr>
          <p:cNvPr id="12" name="Group 11">
            <a:extLst>
              <a:ext uri="{FF2B5EF4-FFF2-40B4-BE49-F238E27FC236}">
                <a16:creationId xmlns:a16="http://schemas.microsoft.com/office/drawing/2014/main" id="{7F5EB7B8-FE94-B1D0-A39C-9F4B2B1D8D93}"/>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EE33F1CC-5D2D-D5BC-3415-A5CE4973E40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72E337F3-FA0D-696A-E3A9-C909CFD29FC9}"/>
                </a:ext>
              </a:extLst>
            </p:cNvPr>
            <p:cNvSpPr txBox="1"/>
            <p:nvPr/>
          </p:nvSpPr>
          <p:spPr>
            <a:xfrm>
              <a:off x="880529" y="6135329"/>
              <a:ext cx="10885373" cy="276999"/>
            </a:xfrm>
            <a:prstGeom prst="rect">
              <a:avLst/>
            </a:prstGeom>
            <a:noFill/>
          </p:spPr>
          <p:txBody>
            <a:bodyPr wrap="square" lIns="91440" tIns="45720" rIns="91440" bIns="45720" rtlCol="0" anchor="t">
              <a:spAutoFit/>
            </a:bodyPr>
            <a:lstStyle/>
            <a:p>
              <a:pPr>
                <a:spcAft>
                  <a:spcPts val="800"/>
                </a:spcAft>
              </a:pPr>
              <a:r>
                <a:rPr lang="en-IN" sz="1200">
                  <a:solidFill>
                    <a:srgbClr val="0000FF"/>
                  </a:solidFill>
                  <a:latin typeface="+mn-lt"/>
                </a:rPr>
                <a:t>www.flaticon.com</a:t>
              </a:r>
              <a:endParaRPr lang="en-US"/>
            </a:p>
          </p:txBody>
        </p:sp>
        <p:cxnSp>
          <p:nvCxnSpPr>
            <p:cNvPr id="15" name="Straight Connector 14">
              <a:extLst>
                <a:ext uri="{FF2B5EF4-FFF2-40B4-BE49-F238E27FC236}">
                  <a16:creationId xmlns:a16="http://schemas.microsoft.com/office/drawing/2014/main" id="{3827D066-D568-E80B-3F43-5B166F10B0B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242" name="Picture 2" descr="A picture with a gear and a rectangle&#10;&#10;Description automatically generated">
            <a:extLst>
              <a:ext uri="{FF2B5EF4-FFF2-40B4-BE49-F238E27FC236}">
                <a16:creationId xmlns:a16="http://schemas.microsoft.com/office/drawing/2014/main" id="{43721736-CB50-3EC9-7C5A-0B7FB799456E}"/>
              </a:ext>
            </a:extLst>
          </p:cNvPr>
          <p:cNvPicPr>
            <a:picLocks noChangeAspect="1" noChangeArrowheads="1"/>
          </p:cNvPicPr>
          <p:nvPr/>
        </p:nvPicPr>
        <p:blipFill>
          <a:blip r:embed="rId3"/>
          <a:srcRect/>
          <a:stretch>
            <a:fillRect/>
          </a:stretch>
        </p:blipFill>
        <p:spPr bwMode="auto">
          <a:xfrm>
            <a:off x="7785756" y="1449860"/>
            <a:ext cx="3454577" cy="39732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921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3DF1B-D941-DD03-37F8-D031114947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96862C-850E-CF90-26BD-5A75A6DB893C}"/>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484F9E"/>
                </a:solidFill>
              </a:rPr>
              <a:t>Key Concept of Image Processing</a:t>
            </a:r>
          </a:p>
        </p:txBody>
      </p:sp>
      <p:sp>
        <p:nvSpPr>
          <p:cNvPr id="8" name="Text Placeholder 4">
            <a:extLst>
              <a:ext uri="{FF2B5EF4-FFF2-40B4-BE49-F238E27FC236}">
                <a16:creationId xmlns:a16="http://schemas.microsoft.com/office/drawing/2014/main" id="{69FC10AD-384B-A281-CDD3-EA16FF51A392}"/>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8F1EDFD-5F0C-2D18-8444-00281C59FEE3}"/>
              </a:ext>
            </a:extLst>
          </p:cNvPr>
          <p:cNvSpPr txBox="1"/>
          <p:nvPr/>
        </p:nvSpPr>
        <p:spPr>
          <a:xfrm>
            <a:off x="208214" y="1452500"/>
            <a:ext cx="6733762" cy="2800767"/>
          </a:xfrm>
          <a:prstGeom prst="rect">
            <a:avLst/>
          </a:prstGeom>
          <a:noFill/>
        </p:spPr>
        <p:txBody>
          <a:bodyPr wrap="square" lIns="91440" tIns="45720" rIns="91440" bIns="45720" anchor="t">
            <a:spAutoFit/>
          </a:bodyPr>
          <a:lstStyle/>
          <a:p>
            <a:r>
              <a:rPr lang="en-US" sz="1600" b="1"/>
              <a:t>Pixel</a:t>
            </a:r>
          </a:p>
          <a:p>
            <a:endParaRPr lang="en-US" sz="1600" b="1"/>
          </a:p>
          <a:p>
            <a:pPr marL="285750" indent="-285750">
              <a:buFont typeface="Arial" panose="020B0604020202020204" pitchFamily="34" charset="0"/>
              <a:buChar char="•"/>
            </a:pPr>
            <a:r>
              <a:rPr lang="en-US" sz="1600"/>
              <a:t>A pixel is the smallest unit of a digital image or display.</a:t>
            </a:r>
          </a:p>
          <a:p>
            <a:pPr marL="285750" indent="-285750">
              <a:buFont typeface="Arial" panose="020B0604020202020204" pitchFamily="34" charset="0"/>
              <a:buChar char="•"/>
            </a:pPr>
            <a:r>
              <a:rPr lang="en-US" sz="1600"/>
              <a:t>Each pixel corresponds to a point in the image with a defined intensity and color value.</a:t>
            </a:r>
          </a:p>
          <a:p>
            <a:pPr marL="285750" indent="-285750">
              <a:buFont typeface="Arial" panose="020B0604020202020204" pitchFamily="34" charset="0"/>
              <a:buChar char="•"/>
            </a:pPr>
            <a:endParaRPr lang="en-US" sz="1600"/>
          </a:p>
          <a:p>
            <a:r>
              <a:rPr lang="en-US" sz="1600" b="1"/>
              <a:t>Pixel Grid Structure:</a:t>
            </a:r>
          </a:p>
          <a:p>
            <a:pPr marL="285750" indent="-285750">
              <a:buFont typeface="Arial" panose="020B0604020202020204" pitchFamily="34" charset="0"/>
              <a:buChar char="•"/>
            </a:pPr>
            <a:r>
              <a:rPr lang="en-US" sz="1600"/>
              <a:t>Pixels arranged in a matrix/grid format.</a:t>
            </a:r>
          </a:p>
          <a:p>
            <a:pPr marL="285750" indent="-285750">
              <a:buFont typeface="Arial" panose="020B0604020202020204" pitchFamily="34" charset="0"/>
              <a:buChar char="•"/>
            </a:pPr>
            <a:r>
              <a:rPr lang="en-US" sz="1600"/>
              <a:t>Pixel positions are based on row and column locations in the grid.</a:t>
            </a:r>
          </a:p>
          <a:p>
            <a:pPr marL="285750" indent="-285750">
              <a:buFont typeface="Arial" panose="020B0604020202020204" pitchFamily="34" charset="0"/>
              <a:buChar char="•"/>
            </a:pPr>
            <a:r>
              <a:rPr lang="en-US" sz="1600"/>
              <a:t>Each pixel's value reflects its intensity in grayscale or color.</a:t>
            </a:r>
          </a:p>
          <a:p>
            <a:endParaRPr lang="en-US" sz="1600"/>
          </a:p>
        </p:txBody>
      </p:sp>
      <p:grpSp>
        <p:nvGrpSpPr>
          <p:cNvPr id="12" name="Group 11">
            <a:extLst>
              <a:ext uri="{FF2B5EF4-FFF2-40B4-BE49-F238E27FC236}">
                <a16:creationId xmlns:a16="http://schemas.microsoft.com/office/drawing/2014/main" id="{637EC5D6-C497-3D0D-CAA9-81BDB0236431}"/>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C77DD247-7F2C-FAFA-CB8D-82D01976A7B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E9837200-C8F6-78DC-CE11-59AAC41E139A}"/>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a:solidFill>
                    <a:srgbClr val="0000FF"/>
                  </a:solidFill>
                  <a:latin typeface="+mn-lt"/>
                </a:rPr>
                <a:t>http://www.sprawls.org/resources/DICHAR/module.htm</a:t>
              </a:r>
            </a:p>
          </p:txBody>
        </p:sp>
        <p:cxnSp>
          <p:nvCxnSpPr>
            <p:cNvPr id="15" name="Straight Connector 14">
              <a:extLst>
                <a:ext uri="{FF2B5EF4-FFF2-40B4-BE49-F238E27FC236}">
                  <a16:creationId xmlns:a16="http://schemas.microsoft.com/office/drawing/2014/main" id="{CF8278DF-5F68-ADFE-3FF4-F7D93034D85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Digital Image Characteristics">
            <a:extLst>
              <a:ext uri="{FF2B5EF4-FFF2-40B4-BE49-F238E27FC236}">
                <a16:creationId xmlns:a16="http://schemas.microsoft.com/office/drawing/2014/main" id="{1480F2C1-1BA9-C4E5-BEE4-C1E06F70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514" y="1845176"/>
            <a:ext cx="4223745" cy="316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55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513F0-1E49-E904-7543-41BF283071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7249BD-3BD4-AA60-6274-EDC519C03075}"/>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a:solidFill>
                  <a:srgbClr val="484F9E"/>
                </a:solidFill>
              </a:rPr>
              <a:t>Key Concept of Image Processing</a:t>
            </a:r>
          </a:p>
        </p:txBody>
      </p:sp>
      <p:sp>
        <p:nvSpPr>
          <p:cNvPr id="8" name="Text Placeholder 4">
            <a:extLst>
              <a:ext uri="{FF2B5EF4-FFF2-40B4-BE49-F238E27FC236}">
                <a16:creationId xmlns:a16="http://schemas.microsoft.com/office/drawing/2014/main" id="{E5E79E0A-9265-E2F2-2D70-762C4C4DAA6C}"/>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2F7513-A720-0610-0BA1-DF3301D85C70}"/>
              </a:ext>
            </a:extLst>
          </p:cNvPr>
          <p:cNvSpPr txBox="1"/>
          <p:nvPr/>
        </p:nvSpPr>
        <p:spPr>
          <a:xfrm>
            <a:off x="208214" y="1452500"/>
            <a:ext cx="7685483" cy="1815882"/>
          </a:xfrm>
          <a:prstGeom prst="rect">
            <a:avLst/>
          </a:prstGeom>
          <a:noFill/>
        </p:spPr>
        <p:txBody>
          <a:bodyPr wrap="square">
            <a:spAutoFit/>
          </a:bodyPr>
          <a:lstStyle/>
          <a:p>
            <a:r>
              <a:rPr lang="en-US" sz="1600" b="1"/>
              <a:t>Color Models</a:t>
            </a:r>
          </a:p>
          <a:p>
            <a:endParaRPr lang="en-US" sz="1600" b="1"/>
          </a:p>
          <a:p>
            <a:pPr marL="285750" indent="-285750">
              <a:buFont typeface="Arial" panose="020B0604020202020204" pitchFamily="34" charset="0"/>
              <a:buChar char="•"/>
            </a:pPr>
            <a:r>
              <a:rPr lang="en-US" sz="1600"/>
              <a:t>Frameworks for representing colors in images</a:t>
            </a:r>
          </a:p>
          <a:p>
            <a:pPr marL="285750" indent="-285750">
              <a:buFont typeface="Arial" panose="020B0604020202020204" pitchFamily="34" charset="0"/>
              <a:buChar char="•"/>
            </a:pPr>
            <a:endParaRPr lang="en-US" sz="1600"/>
          </a:p>
          <a:p>
            <a:r>
              <a:rPr lang="en-US" sz="1600" b="1"/>
              <a:t>Types </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endParaRPr lang="en-US" sz="1600"/>
          </a:p>
        </p:txBody>
      </p:sp>
      <p:grpSp>
        <p:nvGrpSpPr>
          <p:cNvPr id="12" name="Group 11">
            <a:extLst>
              <a:ext uri="{FF2B5EF4-FFF2-40B4-BE49-F238E27FC236}">
                <a16:creationId xmlns:a16="http://schemas.microsoft.com/office/drawing/2014/main" id="{A5E18CAC-ED6B-3C0B-CCF7-9F7A49DDCC7C}"/>
              </a:ext>
            </a:extLst>
          </p:cNvPr>
          <p:cNvGrpSpPr/>
          <p:nvPr/>
        </p:nvGrpSpPr>
        <p:grpSpPr>
          <a:xfrm>
            <a:off x="0" y="6055360"/>
            <a:ext cx="12192000" cy="726300"/>
            <a:chOff x="0" y="6055360"/>
            <a:chExt cx="12192000" cy="726300"/>
          </a:xfrm>
        </p:grpSpPr>
        <p:sp>
          <p:nvSpPr>
            <p:cNvPr id="13" name="TextBox 12">
              <a:extLst>
                <a:ext uri="{FF2B5EF4-FFF2-40B4-BE49-F238E27FC236}">
                  <a16:creationId xmlns:a16="http://schemas.microsoft.com/office/drawing/2014/main" id="{BA3893DF-4DB0-AE0F-4C71-F88819A7C48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A3216A03-9E06-FFA4-51FC-C0DF8BE95892}"/>
                </a:ext>
              </a:extLst>
            </p:cNvPr>
            <p:cNvSpPr txBox="1"/>
            <p:nvPr/>
          </p:nvSpPr>
          <p:spPr>
            <a:xfrm>
              <a:off x="880529" y="6135329"/>
              <a:ext cx="10885373" cy="646331"/>
            </a:xfrm>
            <a:prstGeom prst="rect">
              <a:avLst/>
            </a:prstGeom>
            <a:noFill/>
          </p:spPr>
          <p:txBody>
            <a:bodyPr wrap="square" lIns="91440" tIns="45720" rIns="91440" bIns="45720" rtlCol="0" anchor="t">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https://www.vistaprint.com/hub/correct-file-formats-rgb-and-cmyk</a:t>
              </a:r>
              <a:br>
                <a:rPr lang="en-IN" sz="1200">
                  <a:solidFill>
                    <a:srgbClr val="0000FF"/>
                  </a:solidFill>
                  <a:latin typeface="+mn-lt"/>
                </a:rPr>
              </a:br>
              <a:r>
                <a:rPr lang="en-IN" sz="1200">
                  <a:solidFill>
                    <a:srgbClr val="0000FF"/>
                  </a:solidFill>
                  <a:latin typeface="+mn-lt"/>
                  <a:hlinkClick r:id="rId4">
                    <a:extLst>
                      <a:ext uri="{A12FA001-AC4F-418D-AE19-62706E023703}">
                        <ahyp:hlinkClr xmlns:ahyp="http://schemas.microsoft.com/office/drawing/2018/hyperlinkcolor" val="tx"/>
                      </a:ext>
                    </a:extLst>
                  </a:hlinkClick>
                </a:rPr>
                <a:t>https://www.luxury-minds.com/what-is-lab-color-space-and-what-should-you-know-about-it-print-peppermint</a:t>
              </a:r>
              <a:br>
                <a:rPr lang="en-IN" sz="1200">
                  <a:solidFill>
                    <a:srgbClr val="0000FF"/>
                  </a:solidFill>
                  <a:latin typeface="+mn-lt"/>
                </a:rPr>
              </a:br>
              <a:r>
                <a:rPr lang="en-IN" sz="1200">
                  <a:solidFill>
                    <a:srgbClr val="0000FF"/>
                  </a:solidFill>
                  <a:latin typeface="+mn-lt"/>
                  <a:hlinkClick r:id="rId5">
                    <a:extLst>
                      <a:ext uri="{A12FA001-AC4F-418D-AE19-62706E023703}">
                        <ahyp:hlinkClr xmlns:ahyp="http://schemas.microsoft.com/office/drawing/2018/hyperlinkcolor" val="tx"/>
                      </a:ext>
                    </a:extLst>
                  </a:hlinkClick>
                </a:rPr>
                <a:t>https://www.researchgate.net/figure/Conceptual-depiction-of-the-Hue-Saturation-Value-HSV-space-at-the-heart-of-our-first_fig2_340001129</a:t>
              </a:r>
              <a:endParaRPr lang="en-US"/>
            </a:p>
          </p:txBody>
        </p:sp>
        <p:cxnSp>
          <p:nvCxnSpPr>
            <p:cNvPr id="15" name="Straight Connector 14">
              <a:extLst>
                <a:ext uri="{FF2B5EF4-FFF2-40B4-BE49-F238E27FC236}">
                  <a16:creationId xmlns:a16="http://schemas.microsoft.com/office/drawing/2014/main" id="{3FB36A59-DFFB-5F81-0136-EEBBD52A50B7}"/>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2" name="Diagram 1">
            <a:extLst>
              <a:ext uri="{FF2B5EF4-FFF2-40B4-BE49-F238E27FC236}">
                <a16:creationId xmlns:a16="http://schemas.microsoft.com/office/drawing/2014/main" id="{A3CF0A89-12D7-D3DD-8BE4-003B37FCDACE}"/>
              </a:ext>
            </a:extLst>
          </p:cNvPr>
          <p:cNvGraphicFramePr/>
          <p:nvPr>
            <p:extLst>
              <p:ext uri="{D42A27DB-BD31-4B8C-83A1-F6EECF244321}">
                <p14:modId xmlns:p14="http://schemas.microsoft.com/office/powerpoint/2010/main" val="2498381877"/>
              </p:ext>
            </p:extLst>
          </p:nvPr>
        </p:nvGraphicFramePr>
        <p:xfrm>
          <a:off x="1567543" y="1452500"/>
          <a:ext cx="9881117" cy="44528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270039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35</Slides>
  <Notes>34</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revision>2</cp:revision>
  <dcterms:modified xsi:type="dcterms:W3CDTF">2025-02-11T11:55:12Z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